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4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5.xml" ContentType="application/vnd.openxmlformats-officedocument.themeOverride+xml"/>
  <Override PartName="/ppt/charts/chart13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</p:sldMasterIdLst>
  <p:notesMasterIdLst>
    <p:notesMasterId r:id="rId33"/>
  </p:notesMasterIdLst>
  <p:handoutMasterIdLst>
    <p:handoutMasterId r:id="rId34"/>
  </p:handoutMasterIdLst>
  <p:sldIdLst>
    <p:sldId id="257" r:id="rId6"/>
    <p:sldId id="283" r:id="rId7"/>
    <p:sldId id="324" r:id="rId8"/>
    <p:sldId id="318" r:id="rId9"/>
    <p:sldId id="314" r:id="rId10"/>
    <p:sldId id="302" r:id="rId11"/>
    <p:sldId id="317" r:id="rId12"/>
    <p:sldId id="301" r:id="rId13"/>
    <p:sldId id="319" r:id="rId14"/>
    <p:sldId id="325" r:id="rId15"/>
    <p:sldId id="274" r:id="rId16"/>
    <p:sldId id="306" r:id="rId17"/>
    <p:sldId id="275" r:id="rId18"/>
    <p:sldId id="290" r:id="rId19"/>
    <p:sldId id="270" r:id="rId20"/>
    <p:sldId id="291" r:id="rId21"/>
    <p:sldId id="271" r:id="rId22"/>
    <p:sldId id="307" r:id="rId23"/>
    <p:sldId id="297" r:id="rId24"/>
    <p:sldId id="321" r:id="rId25"/>
    <p:sldId id="309" r:id="rId26"/>
    <p:sldId id="323" r:id="rId27"/>
    <p:sldId id="312" r:id="rId28"/>
    <p:sldId id="316" r:id="rId29"/>
    <p:sldId id="278" r:id="rId30"/>
    <p:sldId id="313" r:id="rId31"/>
    <p:sldId id="276" r:id="rId3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7C80"/>
    <a:srgbClr val="FF3300"/>
    <a:srgbClr val="CC3300"/>
    <a:srgbClr val="277C7B"/>
    <a:srgbClr val="006666"/>
    <a:srgbClr val="8EB4E3"/>
    <a:srgbClr val="558ED5"/>
    <a:srgbClr val="95B3D7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41" autoAdjust="0"/>
    <p:restoredTop sz="94660"/>
  </p:normalViewPr>
  <p:slideViewPr>
    <p:cSldViewPr>
      <p:cViewPr varScale="1">
        <p:scale>
          <a:sx n="108" d="100"/>
          <a:sy n="108" d="100"/>
        </p:scale>
        <p:origin x="136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279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2016\ELECTORAL%20VERACRUZ%206\Veracruz%206%20Informe%20Final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2016\ELECTORAL%20VERACRUZ%206\Veracruz%206%20Informe%20Final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2016\ELECTORAL%20VERACRUZ%206\Veracruz%206%20Informe%20Final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oleObject" Target="file:///C:\2016\ELECTORAL%20VERACRUZ%206\Veracruz%206%20Informe%20Final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oleObject" Target="file:///C:\2016\ELECTORAL%20VERACRUZ%206\Veracruz%206%20Informe%20Fin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2016\ELECTORAL%20VERACRUZ%206\Veracruz%206%20Informe%20Fin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2016\ELECTORAL%20VERACRUZ%206\Veracruz%206%20Informe%20Fina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2016\ELECTORAL%20VERACRUZ%206\Veracruz%206%20Informe%20Fina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C:\2016\ELECTORAL%20VERACRUZ%206\Veracruz%206%20Informe%20Fina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2016\ELECTORAL%20VERACRUZ%206\Veracruz%206%20Informe%20Fina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file:///C:\2016\ELECTORAL%20VERACRUZ%206\Veracruz%206%20Informe%20Fina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2016\ELECTORAL%20VERACRUZ%206\Veracruz%206%20Informe%20Fina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file:///C:\2016\ELECTORAL%20VERACRUZ%206\Veracruz%206%20Informe%20Fin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2880775911371"/>
          <c:y val="0.0692943210258792"/>
          <c:w val="0.948848867968292"/>
          <c:h val="0.7594829321154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Hoja1!$B$299</c:f>
              <c:strCache>
                <c:ptCount val="1"/>
                <c:pt idx="0">
                  <c:v>Preferencia Efectiva (6a medición)</c:v>
                </c:pt>
              </c:strCache>
            </c:strRef>
          </c:tx>
          <c:spPr>
            <a:effectLst>
              <a:softEdge rad="0"/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C48-469C-85B6-A711A34DF96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C48-469C-85B6-A711A34DF961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C48-469C-85B6-A711A34DF96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C48-469C-85B6-A711A34DF96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C48-469C-85B6-A711A34DF96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C48-469C-85B6-A711A34DF96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C48-469C-85B6-A711A34DF961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C48-469C-85B6-A711A34DF961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C48-469C-85B6-A711A34DF961}"/>
              </c:ext>
            </c:extLst>
          </c:dPt>
          <c:dPt>
            <c:idx val="9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C48-469C-85B6-A711A34DF961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0C48-469C-85B6-A711A34DF961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0C48-469C-85B6-A711A34DF961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0C48-469C-85B6-A711A34DF96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Hoja1!$A$300:$A$307</c:f>
              <c:strCache>
                <c:ptCount val="8"/>
                <c:pt idx="0">
                  <c:v>Miguel Ángel Yunes Linares </c:v>
                </c:pt>
                <c:pt idx="1">
                  <c:v>Héctor Yunes Landa</c:v>
                </c:pt>
                <c:pt idx="2">
                  <c:v>Alba Leonina Méndez Herrera</c:v>
                </c:pt>
                <c:pt idx="3">
                  <c:v>Armando Méndez de la Luz </c:v>
                </c:pt>
                <c:pt idx="4">
                  <c:v>Cuitláhuac García Jiménez </c:v>
                </c:pt>
                <c:pt idx="5">
                  <c:v>Alejandro Vázquez Cuevas </c:v>
                </c:pt>
                <c:pt idx="6">
                  <c:v>Juan Bueno Torio </c:v>
                </c:pt>
                <c:pt idx="7">
                  <c:v>Otro candidato / Partido </c:v>
                </c:pt>
              </c:strCache>
            </c:strRef>
          </c:cat>
          <c:val>
            <c:numRef>
              <c:f>Hoja1!$B$300:$B$307</c:f>
              <c:numCache>
                <c:formatCode>0.0%</c:formatCode>
                <c:ptCount val="8"/>
                <c:pt idx="0">
                  <c:v>0.354723599093795</c:v>
                </c:pt>
                <c:pt idx="1">
                  <c:v>0.29871467197977</c:v>
                </c:pt>
                <c:pt idx="2">
                  <c:v>0.0233344614950251</c:v>
                </c:pt>
                <c:pt idx="3">
                  <c:v>0.00973247176089497</c:v>
                </c:pt>
                <c:pt idx="4">
                  <c:v>0.258394131228974</c:v>
                </c:pt>
                <c:pt idx="5">
                  <c:v>0.0140205905227716</c:v>
                </c:pt>
                <c:pt idx="6">
                  <c:v>0.0399675974393525</c:v>
                </c:pt>
                <c:pt idx="7">
                  <c:v>0.00111247647941491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0C48-469C-85B6-A711A34DF9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-2077680448"/>
        <c:axId val="-2104295840"/>
      </c:barChart>
      <c:catAx>
        <c:axId val="-2077680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anose="020B0606020202030204" pitchFamily="34" charset="0"/>
                <a:cs typeface="Arial" panose="020B0604020202020204" pitchFamily="34" charset="0"/>
              </a:defRPr>
            </a:pPr>
            <a:endParaRPr lang="es-ES_tradnl"/>
          </a:p>
        </c:txPr>
        <c:crossAx val="-2104295840"/>
        <c:crosses val="autoZero"/>
        <c:auto val="1"/>
        <c:lblAlgn val="ctr"/>
        <c:lblOffset val="100"/>
        <c:noMultiLvlLbl val="0"/>
      </c:catAx>
      <c:valAx>
        <c:axId val="-2104295840"/>
        <c:scaling>
          <c:orientation val="minMax"/>
        </c:scaling>
        <c:delete val="1"/>
        <c:axPos val="l"/>
        <c:numFmt formatCode="0%" sourceLinked="0"/>
        <c:majorTickMark val="out"/>
        <c:minorTickMark val="none"/>
        <c:tickLblPos val="nextTo"/>
        <c:crossAx val="-2077680448"/>
        <c:crosses val="autoZero"/>
        <c:crossBetween val="between"/>
      </c:valAx>
    </c:plotArea>
    <c:plotVisOnly val="1"/>
    <c:dispBlanksAs val="gap"/>
    <c:showDLblsOverMax val="0"/>
  </c:chart>
  <c:externalData r:id="rId1">
    <c:autoUpdate val="1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46989895387968"/>
          <c:y val="0.0496333632838883"/>
          <c:w val="0.951455774627192"/>
          <c:h val="0.7745327004562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Hoja1!$B$125</c:f>
              <c:strCache>
                <c:ptCount val="1"/>
                <c:pt idx="0">
                  <c:v>Total</c:v>
                </c:pt>
              </c:strCache>
            </c:strRef>
          </c:tx>
          <c:spPr>
            <a:effectLst>
              <a:softEdge rad="0"/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A22-4407-AF0C-BCBEA57D506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A22-4407-AF0C-BCBEA57D506C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A22-4407-AF0C-BCBEA57D506C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A22-4407-AF0C-BCBEA57D506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A22-4407-AF0C-BCBEA57D506C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A22-4407-AF0C-BCBEA57D506C}"/>
              </c:ext>
            </c:extLst>
          </c:dPt>
          <c:dPt>
            <c:idx val="6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A22-4407-AF0C-BCBEA57D506C}"/>
              </c:ext>
            </c:extLst>
          </c:dPt>
          <c:dPt>
            <c:idx val="7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A22-4407-AF0C-BCBEA57D506C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4A22-4407-AF0C-BCBEA57D506C}"/>
              </c:ext>
            </c:extLst>
          </c:dPt>
          <c:dPt>
            <c:idx val="9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4A22-4407-AF0C-BCBEA57D506C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4A22-4407-AF0C-BCBEA57D506C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4A22-4407-AF0C-BCBEA57D506C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4A22-4407-AF0C-BCBEA57D50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Hoja1!$A$126:$A$133</c:f>
              <c:strCache>
                <c:ptCount val="8"/>
                <c:pt idx="5">
                  <c:v>Otros partidos*</c:v>
                </c:pt>
                <c:pt idx="6">
                  <c:v>Ninguno</c:v>
                </c:pt>
                <c:pt idx="7">
                  <c:v>No sabe/NR</c:v>
                </c:pt>
              </c:strCache>
            </c:strRef>
          </c:cat>
          <c:val>
            <c:numRef>
              <c:f>Hoja1!$B$126:$B$133</c:f>
              <c:numCache>
                <c:formatCode>####.0%</c:formatCode>
                <c:ptCount val="8"/>
                <c:pt idx="0">
                  <c:v>0.221205612166663</c:v>
                </c:pt>
                <c:pt idx="1">
                  <c:v>0.219087743094713</c:v>
                </c:pt>
                <c:pt idx="2">
                  <c:v>0.0673627566473279</c:v>
                </c:pt>
                <c:pt idx="3">
                  <c:v>0.0189553444781924</c:v>
                </c:pt>
                <c:pt idx="4">
                  <c:v>0.137496623523477</c:v>
                </c:pt>
                <c:pt idx="5">
                  <c:v>0.037</c:v>
                </c:pt>
                <c:pt idx="6">
                  <c:v>0.25379848895075</c:v>
                </c:pt>
                <c:pt idx="7">
                  <c:v>0.045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4A22-4407-AF0C-BCBEA57D50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0"/>
        <c:axId val="-2082619424"/>
        <c:axId val="-2082622144"/>
      </c:barChart>
      <c:catAx>
        <c:axId val="-2082619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 Narrow" panose="020B0606020202030204" pitchFamily="34" charset="0"/>
                <a:cs typeface="Arial" panose="020B0604020202020204" pitchFamily="34" charset="0"/>
              </a:defRPr>
            </a:pPr>
            <a:endParaRPr lang="es-ES_tradnl"/>
          </a:p>
        </c:txPr>
        <c:crossAx val="-2082622144"/>
        <c:crosses val="autoZero"/>
        <c:auto val="1"/>
        <c:lblAlgn val="ctr"/>
        <c:lblOffset val="100"/>
        <c:noMultiLvlLbl val="0"/>
      </c:catAx>
      <c:valAx>
        <c:axId val="-2082622144"/>
        <c:scaling>
          <c:orientation val="minMax"/>
        </c:scaling>
        <c:delete val="1"/>
        <c:axPos val="l"/>
        <c:majorGridlines/>
        <c:numFmt formatCode="0%" sourceLinked="0"/>
        <c:majorTickMark val="out"/>
        <c:minorTickMark val="none"/>
        <c:tickLblPos val="nextTo"/>
        <c:crossAx val="-2082619424"/>
        <c:crosses val="autoZero"/>
        <c:crossBetween val="between"/>
      </c:valAx>
    </c:plotArea>
    <c:plotVisOnly val="1"/>
    <c:dispBlanksAs val="gap"/>
    <c:showDLblsOverMax val="0"/>
  </c:chart>
  <c:externalData r:id="rId1">
    <c:autoUpdate val="1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48816779011895"/>
          <c:y val="0.028977150158472"/>
          <c:w val="0.467772139385669"/>
          <c:h val="0.9106833795197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Hoja1!$B$221</c:f>
              <c:strCache>
                <c:ptCount val="1"/>
                <c:pt idx="0">
                  <c:v>Total menciones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Hoja1!$A$222:$A$231</c:f>
              <c:strCache>
                <c:ptCount val="10"/>
                <c:pt idx="0">
                  <c:v>Falta de obras públicas (carreteras, puentes, etc.) </c:v>
                </c:pt>
                <c:pt idx="1">
                  <c:v>Corrupción</c:v>
                </c:pt>
                <c:pt idx="2">
                  <c:v>Basura</c:v>
                </c:pt>
                <c:pt idx="3">
                  <c:v>Falta de trabajo / Desempleo (crear empleos)</c:v>
                </c:pt>
                <c:pt idx="4">
                  <c:v>Falta de alumbrado público</c:v>
                </c:pt>
                <c:pt idx="5">
                  <c:v>Bajos salarios</c:v>
                </c:pt>
                <c:pt idx="6">
                  <c:v>Falta de drenaje</c:v>
                </c:pt>
                <c:pt idx="7">
                  <c:v>Pavimentación / Bacheo (calles en mal estado)</c:v>
                </c:pt>
                <c:pt idx="8">
                  <c:v>Falta de agua potable</c:v>
                </c:pt>
                <c:pt idx="9">
                  <c:v>Delincuencia común (asaltos, robos, etc.)</c:v>
                </c:pt>
              </c:strCache>
            </c:strRef>
          </c:cat>
          <c:val>
            <c:numRef>
              <c:f>Hoja1!$B$222:$B$231</c:f>
              <c:numCache>
                <c:formatCode>####.0%</c:formatCode>
                <c:ptCount val="10"/>
                <c:pt idx="0">
                  <c:v>0.104637573425559</c:v>
                </c:pt>
                <c:pt idx="1">
                  <c:v>0.081279724783779</c:v>
                </c:pt>
                <c:pt idx="2">
                  <c:v>0.125668411471711</c:v>
                </c:pt>
                <c:pt idx="3">
                  <c:v>0.228591888057433</c:v>
                </c:pt>
                <c:pt idx="4">
                  <c:v>0.284677132637964</c:v>
                </c:pt>
                <c:pt idx="5">
                  <c:v>0.12041031742394</c:v>
                </c:pt>
                <c:pt idx="6">
                  <c:v>0.21627845110013</c:v>
                </c:pt>
                <c:pt idx="7">
                  <c:v>0.290210746328939</c:v>
                </c:pt>
                <c:pt idx="8">
                  <c:v>0.356905603932121</c:v>
                </c:pt>
                <c:pt idx="9">
                  <c:v>0.421821285125499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01-4931-9515-B65913AE15EA}"/>
            </c:ext>
          </c:extLst>
        </c:ser>
        <c:ser>
          <c:idx val="1"/>
          <c:order val="1"/>
          <c:tx>
            <c:strRef>
              <c:f>Hoja1!$C$221</c:f>
              <c:strCache>
                <c:ptCount val="1"/>
                <c:pt idx="0">
                  <c:v>Primera mención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Hoja1!$A$222:$A$231</c:f>
              <c:strCache>
                <c:ptCount val="10"/>
                <c:pt idx="0">
                  <c:v>Falta de obras públicas (carreteras, puentes, etc.) </c:v>
                </c:pt>
                <c:pt idx="1">
                  <c:v>Corrupción</c:v>
                </c:pt>
                <c:pt idx="2">
                  <c:v>Basura</c:v>
                </c:pt>
                <c:pt idx="3">
                  <c:v>Falta de trabajo / Desempleo (crear empleos)</c:v>
                </c:pt>
                <c:pt idx="4">
                  <c:v>Falta de alumbrado público</c:v>
                </c:pt>
                <c:pt idx="5">
                  <c:v>Bajos salarios</c:v>
                </c:pt>
                <c:pt idx="6">
                  <c:v>Falta de drenaje</c:v>
                </c:pt>
                <c:pt idx="7">
                  <c:v>Pavimentación / Bacheo (calles en mal estado)</c:v>
                </c:pt>
                <c:pt idx="8">
                  <c:v>Falta de agua potable</c:v>
                </c:pt>
                <c:pt idx="9">
                  <c:v>Delincuencia común (asaltos, robos, etc.)</c:v>
                </c:pt>
              </c:strCache>
            </c:strRef>
          </c:cat>
          <c:val>
            <c:numRef>
              <c:f>Hoja1!$C$222:$C$231</c:f>
              <c:numCache>
                <c:formatCode>####.0%</c:formatCode>
                <c:ptCount val="10"/>
                <c:pt idx="0">
                  <c:v>0.0257536480196644</c:v>
                </c:pt>
                <c:pt idx="1">
                  <c:v>0.0390857633198306</c:v>
                </c:pt>
                <c:pt idx="2">
                  <c:v>0.0525423421195049</c:v>
                </c:pt>
                <c:pt idx="3">
                  <c:v>0.0556309223686326</c:v>
                </c:pt>
                <c:pt idx="4">
                  <c:v>0.0575518816062096</c:v>
                </c:pt>
                <c:pt idx="5">
                  <c:v>0.0672198156197886</c:v>
                </c:pt>
                <c:pt idx="6">
                  <c:v>0.0775327148048629</c:v>
                </c:pt>
                <c:pt idx="7">
                  <c:v>0.0906901740461305</c:v>
                </c:pt>
                <c:pt idx="8">
                  <c:v>0.158492889567439</c:v>
                </c:pt>
                <c:pt idx="9">
                  <c:v>0.258049633487573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C01-4931-9515-B65913AE15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1"/>
        <c:axId val="-2075702896"/>
        <c:axId val="-2075708720"/>
      </c:barChart>
      <c:catAx>
        <c:axId val="-2075702896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ES_tradnl"/>
          </a:p>
        </c:txPr>
        <c:crossAx val="-2075708720"/>
        <c:crosses val="autoZero"/>
        <c:auto val="1"/>
        <c:lblAlgn val="ctr"/>
        <c:lblOffset val="100"/>
        <c:noMultiLvlLbl val="0"/>
      </c:catAx>
      <c:valAx>
        <c:axId val="-2075708720"/>
        <c:scaling>
          <c:orientation val="minMax"/>
        </c:scaling>
        <c:delete val="0"/>
        <c:axPos val="b"/>
        <c:numFmt formatCode="0%" sourceLinked="0"/>
        <c:majorTickMark val="out"/>
        <c:minorTickMark val="none"/>
        <c:tickLblPos val="nextTo"/>
        <c:crossAx val="-2075702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0430429179874"/>
          <c:y val="0.583579315131737"/>
          <c:w val="0.197990850600324"/>
          <c:h val="0.118884289791567"/>
        </c:manualLayout>
      </c:layout>
      <c:overlay val="0"/>
      <c:txPr>
        <a:bodyPr/>
        <a:lstStyle/>
        <a:p>
          <a:pPr>
            <a:defRPr sz="11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es-ES_tradn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74751968503937"/>
          <c:y val="0.062812291065952"/>
          <c:w val="0.444295650543682"/>
          <c:h val="0.87437541786809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Hoja1!$B$144</c:f>
              <c:strCache>
                <c:ptCount val="1"/>
                <c:pt idx="0">
                  <c:v>Ocupación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90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Hoja1!$A$145:$A$149</c:f>
              <c:strCache>
                <c:ptCount val="5"/>
                <c:pt idx="0">
                  <c:v>Desempleado/Jubilado o pensionado</c:v>
                </c:pt>
                <c:pt idx="1">
                  <c:v>Ama de casa/Labores del hogar</c:v>
                </c:pt>
                <c:pt idx="2">
                  <c:v>Trabajadora doméstica/Trabajador del campo/Estudiante/Otro </c:v>
                </c:pt>
                <c:pt idx="3">
                  <c:v>Profesionista independiente/Trabajador por cuenta propia</c:v>
                </c:pt>
                <c:pt idx="4">
                  <c:v>Empleado en el Gobierno/Empleado en empresa privada</c:v>
                </c:pt>
              </c:strCache>
            </c:strRef>
          </c:cat>
          <c:val>
            <c:numRef>
              <c:f>Hoja1!$B$145:$B$149</c:f>
              <c:numCache>
                <c:formatCode>####.0%</c:formatCode>
                <c:ptCount val="5"/>
                <c:pt idx="0">
                  <c:v>0.0762800417972832</c:v>
                </c:pt>
                <c:pt idx="1">
                  <c:v>0.420062695924765</c:v>
                </c:pt>
                <c:pt idx="2">
                  <c:v>0.171368861024033</c:v>
                </c:pt>
                <c:pt idx="3">
                  <c:v>0.19435736677116</c:v>
                </c:pt>
                <c:pt idx="4">
                  <c:v>0.137931034482759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2D-424B-AA11-BE89E66512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-2076119008"/>
        <c:axId val="-2076138272"/>
      </c:barChart>
      <c:catAx>
        <c:axId val="-207611900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anose="020B0606020202030204" pitchFamily="34" charset="0"/>
                <a:cs typeface="Arial" panose="020B0604020202020204" pitchFamily="34" charset="0"/>
              </a:defRPr>
            </a:pPr>
            <a:endParaRPr lang="es-ES_tradnl"/>
          </a:p>
        </c:txPr>
        <c:crossAx val="-2076138272"/>
        <c:crosses val="autoZero"/>
        <c:auto val="1"/>
        <c:lblAlgn val="ctr"/>
        <c:lblOffset val="100"/>
        <c:noMultiLvlLbl val="0"/>
      </c:catAx>
      <c:valAx>
        <c:axId val="-2076138272"/>
        <c:scaling>
          <c:orientation val="minMax"/>
        </c:scaling>
        <c:delete val="1"/>
        <c:axPos val="b"/>
        <c:numFmt formatCode="0%" sourceLinked="0"/>
        <c:majorTickMark val="out"/>
        <c:minorTickMark val="none"/>
        <c:tickLblPos val="nextTo"/>
        <c:crossAx val="-2076119008"/>
        <c:crosses val="autoZero"/>
        <c:crossBetween val="between"/>
        <c:majorUnit val="0.1"/>
      </c:valAx>
    </c:plotArea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986805399325084"/>
          <c:y val="0.062812291065952"/>
          <c:w val="0.8251111736033"/>
          <c:h val="0.8214894471304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Hoja1!$B$157</c:f>
              <c:strCache>
                <c:ptCount val="1"/>
                <c:pt idx="0">
                  <c:v>NSE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 w="19050">
              <a:solidFill>
                <a:schemeClr val="bg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Hoja1!$A$158:$A$161</c:f>
              <c:strCache>
                <c:ptCount val="4"/>
                <c:pt idx="0">
                  <c:v>D/E</c:v>
                </c:pt>
                <c:pt idx="1">
                  <c:v>D+</c:v>
                </c:pt>
                <c:pt idx="2">
                  <c:v>C/C-</c:v>
                </c:pt>
                <c:pt idx="3">
                  <c:v>A/B/C+</c:v>
                </c:pt>
              </c:strCache>
            </c:strRef>
          </c:cat>
          <c:val>
            <c:numRef>
              <c:f>Hoja1!$B$158:$B$161</c:f>
              <c:numCache>
                <c:formatCode>####.0%</c:formatCode>
                <c:ptCount val="4"/>
                <c:pt idx="0">
                  <c:v>0.495207667731629</c:v>
                </c:pt>
                <c:pt idx="1">
                  <c:v>0.188498402555911</c:v>
                </c:pt>
                <c:pt idx="2">
                  <c:v>0.23961661341853</c:v>
                </c:pt>
                <c:pt idx="3">
                  <c:v>0.0766773162939297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6F8-4508-9053-765FF44889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-2114823280"/>
        <c:axId val="-2114172848"/>
      </c:barChart>
      <c:catAx>
        <c:axId val="-2114823280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anose="020B0606020202030204" pitchFamily="34" charset="0"/>
                <a:cs typeface="Arial" panose="020B0604020202020204" pitchFamily="34" charset="0"/>
              </a:defRPr>
            </a:pPr>
            <a:endParaRPr lang="es-ES_tradnl"/>
          </a:p>
        </c:txPr>
        <c:crossAx val="-2114172848"/>
        <c:crosses val="autoZero"/>
        <c:auto val="1"/>
        <c:lblAlgn val="ctr"/>
        <c:lblOffset val="100"/>
        <c:noMultiLvlLbl val="0"/>
      </c:catAx>
      <c:valAx>
        <c:axId val="-2114172848"/>
        <c:scaling>
          <c:orientation val="minMax"/>
          <c:max val="0.5"/>
        </c:scaling>
        <c:delete val="1"/>
        <c:axPos val="b"/>
        <c:numFmt formatCode="0%" sourceLinked="0"/>
        <c:majorTickMark val="out"/>
        <c:minorTickMark val="none"/>
        <c:tickLblPos val="nextTo"/>
        <c:crossAx val="-2114823280"/>
        <c:crosses val="autoZero"/>
        <c:crossBetween val="between"/>
        <c:majorUnit val="0.1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147679324894515"/>
          <c:y val="0.0315956363668025"/>
          <c:w val="0.953586497890295"/>
          <c:h val="0.7830715825408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Hoja1!$B$322</c:f>
              <c:strCache>
                <c:ptCount val="1"/>
                <c:pt idx="0">
                  <c:v>Estimación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4F81BD">
                  <a:lumMod val="75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175-42A4-91C6-49324B07427A}"/>
              </c:ext>
            </c:extLst>
          </c:dPt>
          <c:dPt>
            <c:idx val="1"/>
            <c:invertIfNegative val="0"/>
            <c:bubble3D val="0"/>
            <c:spPr>
              <a:solidFill>
                <a:srgbClr val="9BBB59">
                  <a:lumMod val="75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175-42A4-91C6-49324B07427A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175-42A4-91C6-49324B07427A}"/>
              </c:ext>
            </c:extLst>
          </c:dPt>
          <c:dPt>
            <c:idx val="3"/>
            <c:invertIfNegative val="0"/>
            <c:bubble3D val="0"/>
            <c:spPr>
              <a:solidFill>
                <a:srgbClr val="F79646">
                  <a:lumMod val="75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175-42A4-91C6-49324B07427A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>
                  <a:lumMod val="75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175-42A4-91C6-49324B07427A}"/>
              </c:ext>
            </c:extLst>
          </c:dPt>
          <c:dPt>
            <c:idx val="5"/>
            <c:invertIfNegative val="0"/>
            <c:bubble3D val="0"/>
            <c:spPr>
              <a:solidFill>
                <a:srgbClr val="8064A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175-42A4-91C6-49324B07427A}"/>
              </c:ext>
            </c:extLst>
          </c:dPt>
          <c:dPt>
            <c:idx val="6"/>
            <c:invertIfNegative val="0"/>
            <c:bubble3D val="0"/>
            <c:spPr>
              <a:solidFill>
                <a:srgbClr val="4BACC6">
                  <a:lumMod val="60000"/>
                  <a:lumOff val="4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175-42A4-91C6-49324B07427A}"/>
              </c:ext>
            </c:extLst>
          </c:dPt>
          <c:dLbls>
            <c:dLbl>
              <c:idx val="0"/>
              <c:layout>
                <c:manualLayout>
                  <c:x val="0.0"/>
                  <c:y val="0.1857585139318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175-42A4-91C6-49324B0742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"/>
                  <c:y val="0.1446453618718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175-42A4-91C6-49324B0742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0210970464135021"/>
                  <c:y val="-0.0342619899785254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s-ES_trad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175-42A4-91C6-49324B0742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0210970464135021"/>
                  <c:y val="-0.0123839009287926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s-ES_trad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175-42A4-91C6-49324B0742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0760212466814032"/>
                  <c:y val="-0.0330089688866521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s-ES_trad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175-42A4-91C6-49324B0742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0"/>
                  <c:y val="-0.0123839009287926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s-ES_trad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B175-42A4-91C6-49324B0742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0"/>
                  <c:y val="-0.0165118679050568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s-ES_trad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B175-42A4-91C6-49324B07427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spPr/>
              <c:txPr>
                <a:bodyPr/>
                <a:lstStyle/>
                <a:p>
                  <a:pPr>
                    <a:defRPr sz="1200" b="1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s-ES_tradn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Hoja1!$F$323:$F$330</c:f>
                <c:numCache>
                  <c:formatCode>General</c:formatCode>
                  <c:ptCount val="8"/>
                  <c:pt idx="0">
                    <c:v>0.0333321919196392</c:v>
                  </c:pt>
                  <c:pt idx="1">
                    <c:v>0.04259516416107</c:v>
                  </c:pt>
                  <c:pt idx="2">
                    <c:v>0.00909774084001236</c:v>
                  </c:pt>
                  <c:pt idx="3">
                    <c:v>0.0090381433732449</c:v>
                  </c:pt>
                  <c:pt idx="4">
                    <c:v>0.0382744135321592</c:v>
                  </c:pt>
                  <c:pt idx="5">
                    <c:v>0.0115458651953767</c:v>
                  </c:pt>
                  <c:pt idx="6">
                    <c:v>0.0172436660862574</c:v>
                  </c:pt>
                  <c:pt idx="7">
                    <c:v>0.00221882179552975</c:v>
                  </c:pt>
                </c:numCache>
              </c:numRef>
            </c:plus>
            <c:minus>
              <c:numRef>
                <c:f>Hoja1!$F$323:$F$330</c:f>
                <c:numCache>
                  <c:formatCode>General</c:formatCode>
                  <c:ptCount val="8"/>
                  <c:pt idx="0">
                    <c:v>0.0333321919196392</c:v>
                  </c:pt>
                  <c:pt idx="1">
                    <c:v>0.04259516416107</c:v>
                  </c:pt>
                  <c:pt idx="2">
                    <c:v>0.00909774084001236</c:v>
                  </c:pt>
                  <c:pt idx="3">
                    <c:v>0.0090381433732449</c:v>
                  </c:pt>
                  <c:pt idx="4">
                    <c:v>0.0382744135321592</c:v>
                  </c:pt>
                  <c:pt idx="5">
                    <c:v>0.0115458651953767</c:v>
                  </c:pt>
                  <c:pt idx="6">
                    <c:v>0.0172436660862574</c:v>
                  </c:pt>
                  <c:pt idx="7">
                    <c:v>0.00221882179552975</c:v>
                  </c:pt>
                </c:numCache>
              </c:numRef>
            </c:minus>
          </c:errBars>
          <c:cat>
            <c:strRef>
              <c:f>Hoja1!$A$323:$A$330</c:f>
              <c:strCache>
                <c:ptCount val="8"/>
                <c:pt idx="0">
                  <c:v>Miguel Ángel Yunes Linares </c:v>
                </c:pt>
                <c:pt idx="1">
                  <c:v>Héctor Yunes Landa</c:v>
                </c:pt>
                <c:pt idx="2">
                  <c:v>Alba Leonina Méndez Herrera</c:v>
                </c:pt>
                <c:pt idx="3">
                  <c:v>Armando Méndez de la Luz </c:v>
                </c:pt>
                <c:pt idx="4">
                  <c:v>Cuitláhuac García Jiménez </c:v>
                </c:pt>
                <c:pt idx="5">
                  <c:v>Alejandro Vázquez Cuevas </c:v>
                </c:pt>
                <c:pt idx="6">
                  <c:v>Juan Bueno Torio </c:v>
                </c:pt>
                <c:pt idx="7">
                  <c:v>Otro candidato / Partido </c:v>
                </c:pt>
              </c:strCache>
            </c:strRef>
          </c:cat>
          <c:val>
            <c:numRef>
              <c:f>Hoja1!$B$323:$B$330</c:f>
              <c:numCache>
                <c:formatCode>0.0%</c:formatCode>
                <c:ptCount val="8"/>
                <c:pt idx="0">
                  <c:v>0.354723599093795</c:v>
                </c:pt>
                <c:pt idx="1">
                  <c:v>0.29871467197977</c:v>
                </c:pt>
                <c:pt idx="2">
                  <c:v>0.0233344614950251</c:v>
                </c:pt>
                <c:pt idx="3">
                  <c:v>0.00973247176089497</c:v>
                </c:pt>
                <c:pt idx="4">
                  <c:v>0.258394131228974</c:v>
                </c:pt>
                <c:pt idx="5">
                  <c:v>0.0140205905227716</c:v>
                </c:pt>
                <c:pt idx="6">
                  <c:v>0.0399675974393525</c:v>
                </c:pt>
                <c:pt idx="7">
                  <c:v>0.00111247647941491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B175-42A4-91C6-49324B0742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8622752"/>
        <c:axId val="-2088428224"/>
      </c:barChart>
      <c:catAx>
        <c:axId val="-2088622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88428224"/>
        <c:crosses val="autoZero"/>
        <c:auto val="1"/>
        <c:lblAlgn val="ctr"/>
        <c:lblOffset val="100"/>
        <c:noMultiLvlLbl val="0"/>
      </c:catAx>
      <c:valAx>
        <c:axId val="-208842822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-208862275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42861879206276"/>
          <c:y val="0.0627406662022344"/>
          <c:w val="0.948848867968292"/>
          <c:h val="0.7594829321154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Hoja1!$B$3</c:f>
              <c:strCache>
                <c:ptCount val="1"/>
                <c:pt idx="0">
                  <c:v>Preferencia Bruta</c:v>
                </c:pt>
              </c:strCache>
            </c:strRef>
          </c:tx>
          <c:spPr>
            <a:effectLst>
              <a:softEdge rad="0"/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C48-469C-85B6-A711A34DF96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C48-469C-85B6-A711A34DF961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C48-469C-85B6-A711A34DF96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C48-469C-85B6-A711A34DF96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C48-469C-85B6-A711A34DF96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C48-469C-85B6-A711A34DF96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C48-469C-85B6-A711A34DF961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C48-469C-85B6-A711A34DF961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C48-469C-85B6-A711A34DF961}"/>
              </c:ext>
            </c:extLst>
          </c:dPt>
          <c:dPt>
            <c:idx val="9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0C48-469C-85B6-A711A34DF961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0C48-469C-85B6-A711A34DF961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0C48-469C-85B6-A711A34DF961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0C48-469C-85B6-A711A34DF96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Hoja1!$A$4:$A$15</c:f>
              <c:strCache>
                <c:ptCount val="12"/>
                <c:pt idx="0">
                  <c:v>Miguel Ángel Yunes Linares </c:v>
                </c:pt>
                <c:pt idx="1">
                  <c:v>Héctor Yunes Landa</c:v>
                </c:pt>
                <c:pt idx="2">
                  <c:v>Alba Leonina Méndez Herrera</c:v>
                </c:pt>
                <c:pt idx="3">
                  <c:v>Armando Méndez de la Luz </c:v>
                </c:pt>
                <c:pt idx="4">
                  <c:v>Cuitláhuac García Jiménez </c:v>
                </c:pt>
                <c:pt idx="5">
                  <c:v>Alejandro Vázquez Cuevas </c:v>
                </c:pt>
                <c:pt idx="6">
                  <c:v>Juan Bueno Torio </c:v>
                </c:pt>
                <c:pt idx="7">
                  <c:v>Otro candidato / Partido </c:v>
                </c:pt>
                <c:pt idx="8">
                  <c:v>No votaría</c:v>
                </c:pt>
                <c:pt idx="9">
                  <c:v>No conozco</c:v>
                </c:pt>
                <c:pt idx="10">
                  <c:v>Ninguno / Anularía</c:v>
                </c:pt>
                <c:pt idx="11">
                  <c:v>No sabe/ No declaró /NR</c:v>
                </c:pt>
              </c:strCache>
            </c:strRef>
          </c:cat>
          <c:val>
            <c:numRef>
              <c:f>Hoja1!$B$4:$B$15</c:f>
              <c:numCache>
                <c:formatCode>0.0%</c:formatCode>
                <c:ptCount val="12"/>
                <c:pt idx="0">
                  <c:v>0.280448051287397</c:v>
                </c:pt>
                <c:pt idx="1">
                  <c:v>0.236166829220543</c:v>
                </c:pt>
                <c:pt idx="2">
                  <c:v>0.018448460352902</c:v>
                </c:pt>
                <c:pt idx="3">
                  <c:v>0.00769459022891484</c:v>
                </c:pt>
                <c:pt idx="4">
                  <c:v>0.204289003473109</c:v>
                </c:pt>
                <c:pt idx="5">
                  <c:v>0.0110848201248943</c:v>
                </c:pt>
                <c:pt idx="6">
                  <c:v>0.0315987852094999</c:v>
                </c:pt>
                <c:pt idx="7">
                  <c:v>0.000879535112837195</c:v>
                </c:pt>
                <c:pt idx="8">
                  <c:v>0.0316358423148927</c:v>
                </c:pt>
                <c:pt idx="9">
                  <c:v>0.00979179418183441</c:v>
                </c:pt>
                <c:pt idx="10">
                  <c:v>0.0859583140195606</c:v>
                </c:pt>
                <c:pt idx="11">
                  <c:v>0.082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0C48-469C-85B6-A711A34DF9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-2097814096"/>
        <c:axId val="-2088311040"/>
      </c:barChart>
      <c:catAx>
        <c:axId val="-2097814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anose="020B0606020202030204" pitchFamily="34" charset="0"/>
                <a:cs typeface="Arial" panose="020B0604020202020204" pitchFamily="34" charset="0"/>
              </a:defRPr>
            </a:pPr>
            <a:endParaRPr lang="es-ES_tradnl"/>
          </a:p>
        </c:txPr>
        <c:crossAx val="-2088311040"/>
        <c:crosses val="autoZero"/>
        <c:auto val="1"/>
        <c:lblAlgn val="ctr"/>
        <c:lblOffset val="100"/>
        <c:noMultiLvlLbl val="0"/>
      </c:catAx>
      <c:valAx>
        <c:axId val="-2088311040"/>
        <c:scaling>
          <c:orientation val="minMax"/>
        </c:scaling>
        <c:delete val="1"/>
        <c:axPos val="l"/>
        <c:numFmt formatCode="0%" sourceLinked="0"/>
        <c:majorTickMark val="out"/>
        <c:minorTickMark val="none"/>
        <c:tickLblPos val="nextTo"/>
        <c:crossAx val="-2097814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45601450284132"/>
          <c:y val="0.0496333632838883"/>
          <c:w val="0.965439854971587"/>
          <c:h val="0.6535486673896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Hoja1!$B$37</c:f>
              <c:strCache>
                <c:ptCount val="1"/>
                <c:pt idx="0">
                  <c:v>Preferencia Bruta</c:v>
                </c:pt>
              </c:strCache>
            </c:strRef>
          </c:tx>
          <c:spPr>
            <a:effectLst>
              <a:softEdge rad="0"/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BE0-4B4C-B709-ACA9288D34A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BE0-4B4C-B709-ACA9288D34AF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BE0-4B4C-B709-ACA9288D34A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BE0-4B4C-B709-ACA9288D34A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BE0-4B4C-B709-ACA9288D34A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BE0-4B4C-B709-ACA9288D34A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BE0-4B4C-B709-ACA9288D34AF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BE0-4B4C-B709-ACA9288D34AF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BE0-4B4C-B709-ACA9288D34AF}"/>
              </c:ext>
            </c:extLst>
          </c:dPt>
          <c:dPt>
            <c:idx val="9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BE0-4B4C-B709-ACA9288D34AF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CBE0-4B4C-B709-ACA9288D34AF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CBE0-4B4C-B709-ACA9288D34AF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CBE0-4B4C-B709-ACA9288D34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Hoja1!$A$38:$A$49</c:f>
              <c:strCache>
                <c:ptCount val="12"/>
                <c:pt idx="6">
                  <c:v>Independiente</c:v>
                </c:pt>
                <c:pt idx="7">
                  <c:v>Otro candidato / Partido </c:v>
                </c:pt>
                <c:pt idx="8">
                  <c:v>El voto es secreto</c:v>
                </c:pt>
                <c:pt idx="9">
                  <c:v>Ninguno / Sin afinidad partidista</c:v>
                </c:pt>
                <c:pt idx="10">
                  <c:v>No sabe</c:v>
                </c:pt>
                <c:pt idx="11">
                  <c:v>NR</c:v>
                </c:pt>
              </c:strCache>
            </c:strRef>
          </c:cat>
          <c:val>
            <c:numRef>
              <c:f>Hoja1!$B$38:$B$49</c:f>
              <c:numCache>
                <c:formatCode>0.0%</c:formatCode>
                <c:ptCount val="12"/>
                <c:pt idx="0">
                  <c:v>0.33787500353234</c:v>
                </c:pt>
                <c:pt idx="1">
                  <c:v>0.216013733511577</c:v>
                </c:pt>
                <c:pt idx="2">
                  <c:v>0.0124778644940379</c:v>
                </c:pt>
                <c:pt idx="3">
                  <c:v>0.00595190633994857</c:v>
                </c:pt>
                <c:pt idx="4">
                  <c:v>0.0564217784610942</c:v>
                </c:pt>
                <c:pt idx="5">
                  <c:v>0.00812686399756922</c:v>
                </c:pt>
                <c:pt idx="6">
                  <c:v>0.0115659398089164</c:v>
                </c:pt>
                <c:pt idx="7">
                  <c:v>0.00971630018083007</c:v>
                </c:pt>
                <c:pt idx="8">
                  <c:v>0.0423965231284272</c:v>
                </c:pt>
                <c:pt idx="9">
                  <c:v>0.129761320935011</c:v>
                </c:pt>
                <c:pt idx="10">
                  <c:v>0.160980167428245</c:v>
                </c:pt>
                <c:pt idx="11">
                  <c:v>0.00871259818200616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CBE0-4B4C-B709-ACA9288D34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-2020285968"/>
        <c:axId val="-2020283424"/>
      </c:barChart>
      <c:catAx>
        <c:axId val="-2020285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Arial Narrow" panose="020B0606020202030204" pitchFamily="34" charset="0"/>
                <a:cs typeface="Arial" panose="020B0604020202020204" pitchFamily="34" charset="0"/>
              </a:defRPr>
            </a:pPr>
            <a:endParaRPr lang="es-ES_tradnl"/>
          </a:p>
        </c:txPr>
        <c:crossAx val="-2020283424"/>
        <c:crosses val="autoZero"/>
        <c:auto val="1"/>
        <c:lblAlgn val="ctr"/>
        <c:lblOffset val="100"/>
        <c:noMultiLvlLbl val="0"/>
      </c:catAx>
      <c:valAx>
        <c:axId val="-2020283424"/>
        <c:scaling>
          <c:orientation val="minMax"/>
        </c:scaling>
        <c:delete val="1"/>
        <c:axPos val="l"/>
        <c:majorGridlines/>
        <c:numFmt formatCode="0%" sourceLinked="0"/>
        <c:majorTickMark val="out"/>
        <c:minorTickMark val="none"/>
        <c:tickLblPos val="nextTo"/>
        <c:crossAx val="-2020285968"/>
        <c:crosses val="autoZero"/>
        <c:crossBetween val="between"/>
      </c:valAx>
    </c:plotArea>
    <c:plotVisOnly val="1"/>
    <c:dispBlanksAs val="gap"/>
    <c:showDLblsOverMax val="0"/>
  </c:chart>
  <c:externalData r:id="rId1">
    <c:autoUpdate val="1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446405365928459"/>
          <c:y val="0.0496333333333333"/>
          <c:w val="0.955359412647451"/>
          <c:h val="0.6162448092477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Hoja1!$B$56</c:f>
              <c:strCache>
                <c:ptCount val="1"/>
                <c:pt idx="0">
                  <c:v>Preferencia Efectiva</c:v>
                </c:pt>
              </c:strCache>
            </c:strRef>
          </c:tx>
          <c:spPr>
            <a:effectLst>
              <a:softEdge rad="0"/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E26-4B9F-9371-1E7FAE8A00C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E26-4B9F-9371-1E7FAE8A00CD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E26-4B9F-9371-1E7FAE8A00C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E26-4B9F-9371-1E7FAE8A00CD}"/>
              </c:ext>
            </c:extLst>
          </c:dPt>
          <c:dPt>
            <c:idx val="4"/>
            <c:invertIfNegative val="0"/>
            <c:bubble3D val="0"/>
            <c:spPr>
              <a:solidFill>
                <a:srgbClr val="C0504D">
                  <a:lumMod val="75000"/>
                </a:srgb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E26-4B9F-9371-1E7FAE8A00CD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/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E26-4B9F-9371-1E7FAE8A00CD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E26-4B9F-9371-1E7FAE8A00CD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E26-4B9F-9371-1E7FAE8A00CD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DE26-4B9F-9371-1E7FAE8A00CD}"/>
              </c:ext>
            </c:extLst>
          </c:dPt>
          <c:dPt>
            <c:idx val="9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DE26-4B9F-9371-1E7FAE8A00CD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DE26-4B9F-9371-1E7FAE8A00CD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DE26-4B9F-9371-1E7FAE8A00CD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DE26-4B9F-9371-1E7FAE8A00C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Hoja1!$A$57:$A$64</c:f>
              <c:strCache>
                <c:ptCount val="8"/>
                <c:pt idx="6">
                  <c:v>Independiente</c:v>
                </c:pt>
                <c:pt idx="7">
                  <c:v>Otro partido</c:v>
                </c:pt>
              </c:strCache>
            </c:strRef>
          </c:cat>
          <c:val>
            <c:numRef>
              <c:f>Hoja1!$B$57:$B$64</c:f>
              <c:numCache>
                <c:formatCode>0.0%</c:formatCode>
                <c:ptCount val="8"/>
                <c:pt idx="0">
                  <c:v>0.513371293050686</c:v>
                </c:pt>
                <c:pt idx="1">
                  <c:v>0.328213832127803</c:v>
                </c:pt>
                <c:pt idx="2">
                  <c:v>0.0189590155023182</c:v>
                </c:pt>
                <c:pt idx="3">
                  <c:v>0.00904339717916867</c:v>
                </c:pt>
                <c:pt idx="4">
                  <c:v>0.0857279202722045</c:v>
                </c:pt>
                <c:pt idx="5">
                  <c:v>0.0123480536744703</c:v>
                </c:pt>
                <c:pt idx="6">
                  <c:v>0.0175734263055108</c:v>
                </c:pt>
                <c:pt idx="7">
                  <c:v>0.0147630618878378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DE26-4B9F-9371-1E7FAE8A00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-2020359824"/>
        <c:axId val="-2020362048"/>
      </c:barChart>
      <c:catAx>
        <c:axId val="-2020359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Arial Narrow" panose="020B0606020202030204" pitchFamily="34" charset="0"/>
                <a:cs typeface="Arial" panose="020B0604020202020204" pitchFamily="34" charset="0"/>
              </a:defRPr>
            </a:pPr>
            <a:endParaRPr lang="es-ES_tradnl"/>
          </a:p>
        </c:txPr>
        <c:crossAx val="-2020362048"/>
        <c:crosses val="autoZero"/>
        <c:auto val="1"/>
        <c:lblAlgn val="ctr"/>
        <c:lblOffset val="100"/>
        <c:noMultiLvlLbl val="0"/>
      </c:catAx>
      <c:valAx>
        <c:axId val="-2020362048"/>
        <c:scaling>
          <c:orientation val="minMax"/>
        </c:scaling>
        <c:delete val="1"/>
        <c:axPos val="l"/>
        <c:majorGridlines/>
        <c:numFmt formatCode="0%" sourceLinked="0"/>
        <c:majorTickMark val="out"/>
        <c:minorTickMark val="none"/>
        <c:tickLblPos val="nextTo"/>
        <c:crossAx val="-2020359824"/>
        <c:crosses val="autoZero"/>
        <c:crossBetween val="between"/>
      </c:valAx>
    </c:plotArea>
    <c:plotVisOnly val="1"/>
    <c:dispBlanksAs val="gap"/>
    <c:showDLblsOverMax val="0"/>
  </c:chart>
  <c:externalData r:id="rId2">
    <c:autoUpdate val="1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36053149606299"/>
          <c:y val="0.0580052392767647"/>
          <c:w val="0.955321412948382"/>
          <c:h val="0.7925433036552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Hoja1!$B$90</c:f>
              <c:strCache>
                <c:ptCount val="1"/>
                <c:pt idx="0">
                  <c:v>Total</c:v>
                </c:pt>
              </c:strCache>
            </c:strRef>
          </c:tx>
          <c:spPr>
            <a:effectLst>
              <a:softEdge rad="0"/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50B-4DB7-8D57-129938996F8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50B-4DB7-8D57-129938996F8B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50B-4DB7-8D57-129938996F8B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50B-4DB7-8D57-129938996F8B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50B-4DB7-8D57-129938996F8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50B-4DB7-8D57-129938996F8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50B-4DB7-8D57-129938996F8B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50B-4DB7-8D57-129938996F8B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950B-4DB7-8D57-129938996F8B}"/>
              </c:ext>
            </c:extLst>
          </c:dPt>
          <c:dPt>
            <c:idx val="9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950B-4DB7-8D57-129938996F8B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950B-4DB7-8D57-129938996F8B}"/>
              </c:ext>
            </c:extLst>
          </c:dPt>
          <c:dPt>
            <c:idx val="11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950B-4DB7-8D57-129938996F8B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950B-4DB7-8D57-129938996F8B}"/>
              </c:ext>
            </c:extLst>
          </c:dPt>
          <c:dLbls>
            <c:dLbl>
              <c:idx val="10"/>
              <c:layout>
                <c:manualLayout>
                  <c:x val="0.00416666666666656"/>
                  <c:y val="0.01679707545722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950B-4DB7-8D57-129938996F8B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Hoja1!$A$91:$A$102</c:f>
              <c:strCache>
                <c:ptCount val="12"/>
                <c:pt idx="7">
                  <c:v>Otro partido </c:v>
                </c:pt>
                <c:pt idx="8">
                  <c:v>Aún así votaría por el mismo partido, aunque no pueda ganar </c:v>
                </c:pt>
                <c:pt idx="9">
                  <c:v>El voto es secreto</c:v>
                </c:pt>
                <c:pt idx="10">
                  <c:v>Ninguno</c:v>
                </c:pt>
                <c:pt idx="11">
                  <c:v>No sabe/NR</c:v>
                </c:pt>
              </c:strCache>
            </c:strRef>
          </c:cat>
          <c:val>
            <c:numRef>
              <c:f>Hoja1!$B$91:$B$102</c:f>
              <c:numCache>
                <c:formatCode>0.0%</c:formatCode>
                <c:ptCount val="12"/>
                <c:pt idx="0">
                  <c:v>0.130178179462587</c:v>
                </c:pt>
                <c:pt idx="1">
                  <c:v>0.0570904744997766</c:v>
                </c:pt>
                <c:pt idx="2">
                  <c:v>0.0793792525026628</c:v>
                </c:pt>
                <c:pt idx="3">
                  <c:v>0.0441532628391247</c:v>
                </c:pt>
                <c:pt idx="4">
                  <c:v>0.0175466506640575</c:v>
                </c:pt>
                <c:pt idx="5">
                  <c:v>0.0098540714967978</c:v>
                </c:pt>
                <c:pt idx="6">
                  <c:v>0.052</c:v>
                </c:pt>
                <c:pt idx="7">
                  <c:v>0.05</c:v>
                </c:pt>
                <c:pt idx="8">
                  <c:v>0.0362110753077185</c:v>
                </c:pt>
                <c:pt idx="9">
                  <c:v>0.0307416022761598</c:v>
                </c:pt>
                <c:pt idx="10">
                  <c:v>0.273890361240784</c:v>
                </c:pt>
                <c:pt idx="11">
                  <c:v>0.219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950B-4DB7-8D57-129938996F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-2083362176"/>
        <c:axId val="-2082910896"/>
      </c:barChart>
      <c:catAx>
        <c:axId val="-2083362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 Narrow" panose="020B0606020202030204" pitchFamily="34" charset="0"/>
                <a:cs typeface="Arial" panose="020B0604020202020204" pitchFamily="34" charset="0"/>
              </a:defRPr>
            </a:pPr>
            <a:endParaRPr lang="es-ES_tradnl"/>
          </a:p>
        </c:txPr>
        <c:crossAx val="-2082910896"/>
        <c:crosses val="autoZero"/>
        <c:auto val="1"/>
        <c:lblAlgn val="ctr"/>
        <c:lblOffset val="100"/>
        <c:noMultiLvlLbl val="0"/>
      </c:catAx>
      <c:valAx>
        <c:axId val="-2082910896"/>
        <c:scaling>
          <c:orientation val="minMax"/>
        </c:scaling>
        <c:delete val="1"/>
        <c:axPos val="l"/>
        <c:majorGridlines/>
        <c:numFmt formatCode="0%" sourceLinked="0"/>
        <c:majorTickMark val="out"/>
        <c:minorTickMark val="none"/>
        <c:tickLblPos val="nextTo"/>
        <c:crossAx val="-2083362176"/>
        <c:crosses val="autoZero"/>
        <c:crossBetween val="between"/>
      </c:valAx>
    </c:plotArea>
    <c:plotVisOnly val="1"/>
    <c:dispBlanksAs val="gap"/>
    <c:showDLblsOverMax val="0"/>
  </c:chart>
  <c:externalData r:id="rId1">
    <c:autoUpdate val="1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460459452424922"/>
          <c:y val="0.0525443686073322"/>
          <c:w val="0.93865478090865"/>
          <c:h val="0.7634290864423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Hoja1!$B$169</c:f>
              <c:strCache>
                <c:ptCount val="1"/>
                <c:pt idx="0">
                  <c:v>Preferencia Bruta</c:v>
                </c:pt>
              </c:strCache>
            </c:strRef>
          </c:tx>
          <c:spPr>
            <a:effectLst>
              <a:softEdge rad="0"/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09D-499F-BE69-55560523772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09D-499F-BE69-555605237720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09D-499F-BE69-555605237720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09D-499F-BE69-555605237720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09D-499F-BE69-555605237720}"/>
              </c:ext>
            </c:extLst>
          </c:dPt>
          <c:dPt>
            <c:idx val="5"/>
            <c:invertIfNegative val="0"/>
            <c:bubble3D val="0"/>
            <c:spPr>
              <a:solidFill>
                <a:srgbClr val="FF6600"/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809D-499F-BE69-555605237720}"/>
              </c:ext>
            </c:extLst>
          </c:dPt>
          <c:dPt>
            <c:idx val="6"/>
            <c:invertIfNegative val="0"/>
            <c:bubble3D val="0"/>
            <c:spPr>
              <a:solidFill>
                <a:srgbClr val="4BACC6">
                  <a:lumMod val="60000"/>
                  <a:lumOff val="40000"/>
                </a:srgb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809D-499F-BE69-555605237720}"/>
              </c:ext>
            </c:extLst>
          </c:dPt>
          <c:dPt>
            <c:idx val="7"/>
            <c:invertIfNegative val="0"/>
            <c:bubble3D val="0"/>
            <c:spPr>
              <a:solidFill>
                <a:srgbClr val="C0504D">
                  <a:lumMod val="75000"/>
                </a:srgb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809D-499F-BE69-555605237720}"/>
              </c:ext>
            </c:extLst>
          </c:dPt>
          <c:dPt>
            <c:idx val="8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809D-499F-BE69-555605237720}"/>
              </c:ext>
            </c:extLst>
          </c:dPt>
          <c:dPt>
            <c:idx val="9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809D-499F-BE69-555605237720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809D-499F-BE69-555605237720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809D-499F-BE69-555605237720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809D-499F-BE69-55560523772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Hoja1!$A$170:$A$180</c:f>
              <c:strCache>
                <c:ptCount val="11"/>
                <c:pt idx="8">
                  <c:v>Otros partidos</c:v>
                </c:pt>
                <c:pt idx="9">
                  <c:v>El voto es secreto</c:v>
                </c:pt>
                <c:pt idx="10">
                  <c:v>No sabe/ NR</c:v>
                </c:pt>
              </c:strCache>
            </c:strRef>
          </c:cat>
          <c:val>
            <c:numRef>
              <c:f>Hoja1!$B$170:$B$180</c:f>
              <c:numCache>
                <c:formatCode>0.0%</c:formatCode>
                <c:ptCount val="11"/>
                <c:pt idx="0">
                  <c:v>0.191885715161559</c:v>
                </c:pt>
                <c:pt idx="1">
                  <c:v>0.451403989399834</c:v>
                </c:pt>
                <c:pt idx="2">
                  <c:v>0.0270859696592417</c:v>
                </c:pt>
                <c:pt idx="3">
                  <c:v>0.010053723060006</c:v>
                </c:pt>
                <c:pt idx="4">
                  <c:v>0.00229527533966122</c:v>
                </c:pt>
                <c:pt idx="5">
                  <c:v>0.00114970017961476</c:v>
                </c:pt>
                <c:pt idx="6">
                  <c:v>0.00631861663148182</c:v>
                </c:pt>
                <c:pt idx="7">
                  <c:v>0.0533183467467574</c:v>
                </c:pt>
                <c:pt idx="8">
                  <c:v>0.0119732160076038</c:v>
                </c:pt>
                <c:pt idx="9">
                  <c:v>0.00286420221721623</c:v>
                </c:pt>
                <c:pt idx="10">
                  <c:v>0.242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809D-499F-BE69-5556052377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-2059858976"/>
        <c:axId val="-2075150448"/>
      </c:barChart>
      <c:catAx>
        <c:axId val="-2059858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Arial Narrow" panose="020B0606020202030204" pitchFamily="34" charset="0"/>
                <a:cs typeface="Arial" panose="020B0604020202020204" pitchFamily="34" charset="0"/>
              </a:defRPr>
            </a:pPr>
            <a:endParaRPr lang="es-ES_tradnl"/>
          </a:p>
        </c:txPr>
        <c:crossAx val="-2075150448"/>
        <c:crosses val="autoZero"/>
        <c:auto val="1"/>
        <c:lblAlgn val="ctr"/>
        <c:lblOffset val="100"/>
        <c:noMultiLvlLbl val="0"/>
      </c:catAx>
      <c:valAx>
        <c:axId val="-2075150448"/>
        <c:scaling>
          <c:orientation val="minMax"/>
        </c:scaling>
        <c:delete val="1"/>
        <c:axPos val="l"/>
        <c:majorGridlines/>
        <c:numFmt formatCode="0%" sourceLinked="0"/>
        <c:majorTickMark val="out"/>
        <c:minorTickMark val="none"/>
        <c:tickLblPos val="nextTo"/>
        <c:crossAx val="-2059858976"/>
        <c:crosses val="autoZero"/>
        <c:crossBetween val="between"/>
      </c:valAx>
    </c:plotArea>
    <c:plotVisOnly val="1"/>
    <c:dispBlanksAs val="gap"/>
    <c:showDLblsOverMax val="0"/>
  </c:chart>
  <c:externalData r:id="rId2">
    <c:autoUpdate val="1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361937375423882"/>
          <c:y val="0.0496333632838883"/>
          <c:w val="0.94710163105549"/>
          <c:h val="0.7762740632333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Hoja1!$B$108</c:f>
              <c:strCache>
                <c:ptCount val="1"/>
                <c:pt idx="0">
                  <c:v>Total</c:v>
                </c:pt>
              </c:strCache>
            </c:strRef>
          </c:tx>
          <c:spPr>
            <a:effectLst>
              <a:softEdge rad="0"/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B1-480D-A93F-E5780511DD8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B1-480D-A93F-E5780511DD82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1B1-480D-A93F-E5780511DD82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1B1-480D-A93F-E5780511DD82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1B1-480D-A93F-E5780511DD8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1B1-480D-A93F-E5780511DD8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1B1-480D-A93F-E5780511DD8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1B1-480D-A93F-E5780511DD8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4"/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91B1-480D-A93F-E5780511DD82}"/>
              </c:ext>
            </c:extLst>
          </c:dPt>
          <c:dPt>
            <c:idx val="9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91B1-480D-A93F-E5780511DD82}"/>
              </c:ext>
            </c:extLst>
          </c:dPt>
          <c:dPt>
            <c:idx val="10"/>
            <c:invertIfNegative val="0"/>
            <c:bubble3D val="0"/>
            <c:spPr>
              <a:solidFill>
                <a:schemeClr val="bg2">
                  <a:lumMod val="50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91B1-480D-A93F-E5780511DD82}"/>
              </c:ext>
            </c:extLst>
          </c:dPt>
          <c:dPt>
            <c:idx val="1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91B1-480D-A93F-E5780511DD82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effectLst>
                <a:softEdge rad="0"/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91B1-480D-A93F-E5780511DD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Hoja1!$A$109:$A$120</c:f>
              <c:strCache>
                <c:ptCount val="12"/>
                <c:pt idx="9">
                  <c:v>Otro partido </c:v>
                </c:pt>
                <c:pt idx="10">
                  <c:v>No sabe</c:v>
                </c:pt>
                <c:pt idx="11">
                  <c:v>NR</c:v>
                </c:pt>
              </c:strCache>
            </c:strRef>
          </c:cat>
          <c:val>
            <c:numRef>
              <c:f>Hoja1!$B$109:$B$120</c:f>
              <c:numCache>
                <c:formatCode>0.0%</c:formatCode>
                <c:ptCount val="12"/>
                <c:pt idx="0">
                  <c:v>0.0983937159175074</c:v>
                </c:pt>
                <c:pt idx="1">
                  <c:v>0.409790383399499</c:v>
                </c:pt>
                <c:pt idx="2">
                  <c:v>0.10057139598717</c:v>
                </c:pt>
                <c:pt idx="3">
                  <c:v>0.0192586436599801</c:v>
                </c:pt>
                <c:pt idx="4">
                  <c:v>0.036838151501262</c:v>
                </c:pt>
                <c:pt idx="5">
                  <c:v>0.013926095699699</c:v>
                </c:pt>
                <c:pt idx="6">
                  <c:v>0.0108291579061792</c:v>
                </c:pt>
                <c:pt idx="7">
                  <c:v>0.0492438228166529</c:v>
                </c:pt>
                <c:pt idx="8">
                  <c:v>0.00752329075015792</c:v>
                </c:pt>
                <c:pt idx="9">
                  <c:v>0.015</c:v>
                </c:pt>
                <c:pt idx="10">
                  <c:v>0.215834676819678</c:v>
                </c:pt>
                <c:pt idx="11">
                  <c:v>0.0231875631205383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A-91B1-480D-A93F-E5780511DD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-2082491376"/>
        <c:axId val="-2082494176"/>
      </c:barChart>
      <c:catAx>
        <c:axId val="-2082491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 Narrow" panose="020B0606020202030204" pitchFamily="34" charset="0"/>
                <a:cs typeface="Arial" panose="020B0604020202020204" pitchFamily="34" charset="0"/>
              </a:defRPr>
            </a:pPr>
            <a:endParaRPr lang="es-ES_tradnl"/>
          </a:p>
        </c:txPr>
        <c:crossAx val="-2082494176"/>
        <c:crosses val="autoZero"/>
        <c:auto val="1"/>
        <c:lblAlgn val="ctr"/>
        <c:lblOffset val="100"/>
        <c:noMultiLvlLbl val="0"/>
      </c:catAx>
      <c:valAx>
        <c:axId val="-2082494176"/>
        <c:scaling>
          <c:orientation val="minMax"/>
        </c:scaling>
        <c:delete val="1"/>
        <c:axPos val="l"/>
        <c:majorGridlines/>
        <c:numFmt formatCode="0%" sourceLinked="0"/>
        <c:majorTickMark val="out"/>
        <c:minorTickMark val="none"/>
        <c:tickLblPos val="nextTo"/>
        <c:crossAx val="-2082491376"/>
        <c:crosses val="autoZero"/>
        <c:crossBetween val="between"/>
      </c:valAx>
    </c:plotArea>
    <c:plotVisOnly val="1"/>
    <c:dispBlanksAs val="gap"/>
    <c:showDLblsOverMax val="0"/>
  </c:chart>
  <c:externalData r:id="rId1">
    <c:autoUpdate val="1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342861879206276"/>
          <c:y val="0.18695337501417"/>
          <c:w val="0.959735941896062"/>
          <c:h val="0.7197637068199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Hoja1!$B$186</c:f>
              <c:strCache>
                <c:ptCount val="1"/>
                <c:pt idx="0">
                  <c:v>Mejor</c:v>
                </c:pt>
              </c:strCache>
            </c:strRef>
          </c:tx>
          <c:spPr>
            <a:solidFill>
              <a:schemeClr val="accent3"/>
            </a:solidFill>
            <a:effectLst>
              <a:softEdge rad="0"/>
            </a:effectLst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15C-4C53-8866-5A41B88878A8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15C-4C53-8866-5A41B88878A8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515C-4C53-8866-5A41B88878A8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515C-4C53-8866-5A41B88878A8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515C-4C53-8866-5A41B88878A8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515C-4C53-8866-5A41B88878A8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515C-4C53-8866-5A41B88878A8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515C-4C53-8866-5A41B88878A8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515C-4C53-8866-5A41B88878A8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515C-4C53-8866-5A41B88878A8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515C-4C53-8866-5A41B88878A8}"/>
              </c:ext>
            </c:extLst>
          </c:dPt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515C-4C53-8866-5A41B88878A8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515C-4C53-8866-5A41B88878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Hoja1!$A$187:$A$196</c:f>
              <c:strCache>
                <c:ptCount val="10"/>
                <c:pt idx="7">
                  <c:v>*Otros partidos</c:v>
                </c:pt>
                <c:pt idx="8">
                  <c:v>Ninguno</c:v>
                </c:pt>
                <c:pt idx="9">
                  <c:v>No sabe/NR</c:v>
                </c:pt>
              </c:strCache>
            </c:strRef>
          </c:cat>
          <c:val>
            <c:numRef>
              <c:f>Hoja1!$B$187:$B$196</c:f>
              <c:numCache>
                <c:formatCode>0.0%</c:formatCode>
                <c:ptCount val="10"/>
                <c:pt idx="0">
                  <c:v>0.162402189712708</c:v>
                </c:pt>
                <c:pt idx="1">
                  <c:v>0.179033812042069</c:v>
                </c:pt>
                <c:pt idx="2">
                  <c:v>0.0485977404848283</c:v>
                </c:pt>
                <c:pt idx="3">
                  <c:v>0.0138587884237546</c:v>
                </c:pt>
                <c:pt idx="4">
                  <c:v>0.00426868200659261</c:v>
                </c:pt>
                <c:pt idx="5">
                  <c:v>0.0011354223351908</c:v>
                </c:pt>
                <c:pt idx="6">
                  <c:v>0.0918491073398609</c:v>
                </c:pt>
                <c:pt idx="7">
                  <c:v>0.018</c:v>
                </c:pt>
                <c:pt idx="8">
                  <c:v>0.340160888065581</c:v>
                </c:pt>
                <c:pt idx="9">
                  <c:v>0.141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515C-4C53-8866-5A41B88878A8}"/>
            </c:ext>
          </c:extLst>
        </c:ser>
        <c:ser>
          <c:idx val="1"/>
          <c:order val="1"/>
          <c:tx>
            <c:strRef>
              <c:f>Hoja1!$C$186</c:f>
              <c:strCache>
                <c:ptCount val="1"/>
                <c:pt idx="0">
                  <c:v>Peor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00911161731207289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515C-4C53-8866-5A41B88878A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0759301442672741"/>
                  <c:y val="0.01328903654485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515C-4C53-8866-5A41B88878A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0607441154138193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515C-4C53-8866-5A41B88878A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121488230827639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515C-4C53-8866-5A41B88878A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0455580865603644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515C-4C53-8866-5A41B88878A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00911161731207289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515C-4C53-8866-5A41B88878A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0106302201974184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515C-4C53-8866-5A41B88878A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00911161731207289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515C-4C53-8866-5A41B88878A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00911161731207278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515C-4C53-8866-5A41B88878A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00911161731207289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515C-4C53-8866-5A41B88878A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ES_trad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Hoja1!$A$187:$A$196</c:f>
              <c:strCache>
                <c:ptCount val="10"/>
                <c:pt idx="7">
                  <c:v>*Otros partidos</c:v>
                </c:pt>
                <c:pt idx="8">
                  <c:v>Ninguno</c:v>
                </c:pt>
                <c:pt idx="9">
                  <c:v>No sabe/NR</c:v>
                </c:pt>
              </c:strCache>
            </c:strRef>
          </c:cat>
          <c:val>
            <c:numRef>
              <c:f>Hoja1!$C$187:$C$196</c:f>
              <c:numCache>
                <c:formatCode>####.0%</c:formatCode>
                <c:ptCount val="10"/>
                <c:pt idx="0">
                  <c:v>0.079229663198916</c:v>
                </c:pt>
                <c:pt idx="1">
                  <c:v>0.443491585132664</c:v>
                </c:pt>
                <c:pt idx="2">
                  <c:v>0.0869809132688543</c:v>
                </c:pt>
                <c:pt idx="3">
                  <c:v>0.0131225671864025</c:v>
                </c:pt>
                <c:pt idx="4">
                  <c:v>0.0223209705930876</c:v>
                </c:pt>
                <c:pt idx="5">
                  <c:v>0.0058492155224127</c:v>
                </c:pt>
                <c:pt idx="6">
                  <c:v>0.0303572102310836</c:v>
                </c:pt>
                <c:pt idx="7" formatCode="0.0%">
                  <c:v>0.03</c:v>
                </c:pt>
                <c:pt idx="8">
                  <c:v>0.0603340460229108</c:v>
                </c:pt>
                <c:pt idx="9">
                  <c:v>0.228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8-515C-4C53-8866-5A41B8887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-2075334032"/>
        <c:axId val="-2075339856"/>
      </c:barChart>
      <c:catAx>
        <c:axId val="-2075334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>
                <a:latin typeface="Arial Narrow" panose="020B0606020202030204" pitchFamily="34" charset="0"/>
                <a:cs typeface="Arial" panose="020B0604020202020204" pitchFamily="34" charset="0"/>
              </a:defRPr>
            </a:pPr>
            <a:endParaRPr lang="es-ES_tradnl"/>
          </a:p>
        </c:txPr>
        <c:crossAx val="-2075339856"/>
        <c:crosses val="autoZero"/>
        <c:auto val="1"/>
        <c:lblAlgn val="ctr"/>
        <c:lblOffset val="100"/>
        <c:noMultiLvlLbl val="0"/>
      </c:catAx>
      <c:valAx>
        <c:axId val="-2075339856"/>
        <c:scaling>
          <c:orientation val="minMax"/>
        </c:scaling>
        <c:delete val="1"/>
        <c:axPos val="l"/>
        <c:majorGridlines/>
        <c:numFmt formatCode="0%" sourceLinked="0"/>
        <c:majorTickMark val="out"/>
        <c:minorTickMark val="none"/>
        <c:tickLblPos val="nextTo"/>
        <c:crossAx val="-2075334032"/>
        <c:crosses val="autoZero"/>
        <c:crossBetween val="between"/>
        <c:majorUnit val="0.1"/>
      </c:valAx>
    </c:plotArea>
    <c:legend>
      <c:legendPos val="t"/>
      <c:legendEntry>
        <c:idx val="0"/>
        <c:txPr>
          <a:bodyPr/>
          <a:lstStyle/>
          <a:p>
            <a:pPr>
              <a:defRPr sz="160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ES_tradnl"/>
          </a:p>
        </c:txPr>
      </c:legendEntry>
      <c:legendEntry>
        <c:idx val="1"/>
        <c:txPr>
          <a:bodyPr/>
          <a:lstStyle/>
          <a:p>
            <a:pPr>
              <a:defRPr sz="160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ES_tradnl"/>
          </a:p>
        </c:txPr>
      </c:legendEntry>
      <c:layout>
        <c:manualLayout>
          <c:xMode val="edge"/>
          <c:yMode val="edge"/>
          <c:x val="0.186265731589929"/>
          <c:y val="0.026578073089701"/>
          <c:w val="0.632024225901147"/>
          <c:h val="0.104966646611034"/>
        </c:manualLayout>
      </c:layout>
      <c:overlay val="0"/>
      <c:txPr>
        <a:bodyPr/>
        <a:lstStyle/>
        <a:p>
          <a:pPr>
            <a:defRPr sz="1600">
              <a:latin typeface="Arial" panose="020B0604020202020204" pitchFamily="34" charset="0"/>
              <a:cs typeface="Arial" panose="020B0604020202020204" pitchFamily="34" charset="0"/>
            </a:defRPr>
          </a:pPr>
          <a:endParaRPr lang="es-ES_tradnl"/>
        </a:p>
      </c:txPr>
    </c:legend>
    <c:plotVisOnly val="1"/>
    <c:dispBlanksAs val="gap"/>
    <c:showDLblsOverMax val="0"/>
  </c:chart>
  <c:externalData r:id="rId2">
    <c:autoUpdate val="1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96B2A1-FB14-400F-A9CE-8200945E5976}" type="datetimeFigureOut">
              <a:rPr lang="es-MX" smtClean="0"/>
              <a:t>10/06/16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872CE-F291-45EB-82A3-02E00C4ED9BE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7617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2A0A7A-CF59-4F90-9F95-E5293CC85452}" type="datetimeFigureOut">
              <a:rPr lang="es-MX" smtClean="0"/>
              <a:t>10/06/16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307E1-C5D7-4476-B4BB-10147D2AA3D6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1728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307E1-C5D7-4476-B4BB-10147D2AA3D6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1996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307E1-C5D7-4476-B4BB-10147D2AA3D6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393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jpe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jpe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jpe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jpe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jpe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jpe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jpe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3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"/>
          <p:cNvSpPr/>
          <p:nvPr userDrawn="1"/>
        </p:nvSpPr>
        <p:spPr>
          <a:xfrm>
            <a:off x="0" y="6332005"/>
            <a:ext cx="9144000" cy="525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8" y="6453336"/>
            <a:ext cx="1447501" cy="309190"/>
          </a:xfrm>
          <a:prstGeom prst="rect">
            <a:avLst/>
          </a:prstGeom>
        </p:spPr>
      </p:pic>
      <p:cxnSp>
        <p:nvCxnSpPr>
          <p:cNvPr id="9" name="Straight Connector 7"/>
          <p:cNvCxnSpPr/>
          <p:nvPr userDrawn="1"/>
        </p:nvCxnSpPr>
        <p:spPr>
          <a:xfrm>
            <a:off x="-15403" y="6332005"/>
            <a:ext cx="9159403" cy="0"/>
          </a:xfrm>
          <a:prstGeom prst="line">
            <a:avLst/>
          </a:prstGeom>
          <a:ln>
            <a:solidFill>
              <a:srgbClr val="277C7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0" name="48 Grupo"/>
          <p:cNvGrpSpPr/>
          <p:nvPr userDrawn="1"/>
        </p:nvGrpSpPr>
        <p:grpSpPr>
          <a:xfrm>
            <a:off x="2195920" y="6410473"/>
            <a:ext cx="5842953" cy="447527"/>
            <a:chOff x="2070523" y="6410473"/>
            <a:chExt cx="5842953" cy="447527"/>
          </a:xfrm>
        </p:grpSpPr>
        <p:sp>
          <p:nvSpPr>
            <p:cNvPr id="11" name="49 CuadroTexto"/>
            <p:cNvSpPr txBox="1"/>
            <p:nvPr/>
          </p:nvSpPr>
          <p:spPr>
            <a:xfrm>
              <a:off x="2665994" y="6477520"/>
              <a:ext cx="417646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i="1" dirty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ENCUESTA DE OPINIÓN EN EL ESTADO DE </a:t>
              </a:r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 VERACRUZ </a:t>
              </a:r>
            </a:p>
            <a:p>
              <a:pPr algn="ctr"/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Reporte  Ejecutivo  (Abril de 2016)</a:t>
              </a:r>
              <a:endParaRPr lang="es-MX" sz="1000" b="1" i="1" dirty="0">
                <a:solidFill>
                  <a:srgbClr val="4BACC6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2" name="Straight Connector 17"/>
            <p:cNvCxnSpPr/>
            <p:nvPr/>
          </p:nvCxnSpPr>
          <p:spPr>
            <a:xfrm>
              <a:off x="2915816" y="6410473"/>
              <a:ext cx="4178011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8"/>
            <p:cNvCxnSpPr/>
            <p:nvPr/>
          </p:nvCxnSpPr>
          <p:spPr>
            <a:xfrm>
              <a:off x="2070523" y="6453336"/>
              <a:ext cx="5842953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aphicFrame>
        <p:nvGraphicFramePr>
          <p:cNvPr id="14" name="52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27679132"/>
              </p:ext>
            </p:extLst>
          </p:nvPr>
        </p:nvGraphicFramePr>
        <p:xfrm>
          <a:off x="7202636" y="6309320"/>
          <a:ext cx="393700" cy="190500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+mn-lt"/>
                        </a:rPr>
                        <a:t>▲▲●●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5" name="57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449895"/>
              </p:ext>
            </p:extLst>
          </p:nvPr>
        </p:nvGraphicFramePr>
        <p:xfrm>
          <a:off x="2699792" y="6185744"/>
          <a:ext cx="393700" cy="267592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759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●●▲▲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1677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"/>
          <p:cNvSpPr/>
          <p:nvPr userDrawn="1"/>
        </p:nvSpPr>
        <p:spPr>
          <a:xfrm>
            <a:off x="0" y="6332005"/>
            <a:ext cx="9144000" cy="525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8" y="6453336"/>
            <a:ext cx="1447501" cy="309190"/>
          </a:xfrm>
          <a:prstGeom prst="rect">
            <a:avLst/>
          </a:prstGeom>
        </p:spPr>
      </p:pic>
      <p:cxnSp>
        <p:nvCxnSpPr>
          <p:cNvPr id="9" name="Straight Connector 7"/>
          <p:cNvCxnSpPr/>
          <p:nvPr userDrawn="1"/>
        </p:nvCxnSpPr>
        <p:spPr>
          <a:xfrm>
            <a:off x="-15403" y="6332005"/>
            <a:ext cx="9159403" cy="0"/>
          </a:xfrm>
          <a:prstGeom prst="line">
            <a:avLst/>
          </a:prstGeom>
          <a:ln>
            <a:solidFill>
              <a:srgbClr val="277C7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0" name="48 Grupo"/>
          <p:cNvGrpSpPr/>
          <p:nvPr userDrawn="1"/>
        </p:nvGrpSpPr>
        <p:grpSpPr>
          <a:xfrm>
            <a:off x="2195920" y="6410473"/>
            <a:ext cx="5842953" cy="447527"/>
            <a:chOff x="2070523" y="6410473"/>
            <a:chExt cx="5842953" cy="447527"/>
          </a:xfrm>
        </p:grpSpPr>
        <p:sp>
          <p:nvSpPr>
            <p:cNvPr id="11" name="49 CuadroTexto"/>
            <p:cNvSpPr txBox="1"/>
            <p:nvPr/>
          </p:nvSpPr>
          <p:spPr>
            <a:xfrm>
              <a:off x="2665994" y="6477520"/>
              <a:ext cx="417646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i="1" dirty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ENCUESTA DE OPINIÓN EN EL ESTADO DE </a:t>
              </a:r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 VERACRUZ </a:t>
              </a:r>
            </a:p>
            <a:p>
              <a:pPr algn="ctr"/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Reporte  Ejecutivo  (Abril de 2016)</a:t>
              </a:r>
              <a:endParaRPr lang="es-MX" sz="1000" b="1" i="1" dirty="0">
                <a:solidFill>
                  <a:srgbClr val="4BACC6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2" name="Straight Connector 17"/>
            <p:cNvCxnSpPr/>
            <p:nvPr/>
          </p:nvCxnSpPr>
          <p:spPr>
            <a:xfrm>
              <a:off x="2915816" y="6410473"/>
              <a:ext cx="4178011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8"/>
            <p:cNvCxnSpPr/>
            <p:nvPr/>
          </p:nvCxnSpPr>
          <p:spPr>
            <a:xfrm>
              <a:off x="2070523" y="6453336"/>
              <a:ext cx="5842953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aphicFrame>
        <p:nvGraphicFramePr>
          <p:cNvPr id="14" name="52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27679132"/>
              </p:ext>
            </p:extLst>
          </p:nvPr>
        </p:nvGraphicFramePr>
        <p:xfrm>
          <a:off x="7202636" y="6309320"/>
          <a:ext cx="393700" cy="190500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+mn-lt"/>
                        </a:rPr>
                        <a:t>▲▲●●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5" name="57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449895"/>
              </p:ext>
            </p:extLst>
          </p:nvPr>
        </p:nvGraphicFramePr>
        <p:xfrm>
          <a:off x="2699792" y="6185744"/>
          <a:ext cx="393700" cy="267592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759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●●▲▲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9884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445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"/>
          <p:cNvSpPr/>
          <p:nvPr userDrawn="1"/>
        </p:nvSpPr>
        <p:spPr>
          <a:xfrm>
            <a:off x="0" y="6332005"/>
            <a:ext cx="9144000" cy="525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8" y="6453336"/>
            <a:ext cx="1447501" cy="309190"/>
          </a:xfrm>
          <a:prstGeom prst="rect">
            <a:avLst/>
          </a:prstGeom>
        </p:spPr>
      </p:pic>
      <p:cxnSp>
        <p:nvCxnSpPr>
          <p:cNvPr id="9" name="Straight Connector 7"/>
          <p:cNvCxnSpPr/>
          <p:nvPr userDrawn="1"/>
        </p:nvCxnSpPr>
        <p:spPr>
          <a:xfrm>
            <a:off x="-15403" y="6332005"/>
            <a:ext cx="9159403" cy="0"/>
          </a:xfrm>
          <a:prstGeom prst="line">
            <a:avLst/>
          </a:prstGeom>
          <a:ln>
            <a:solidFill>
              <a:srgbClr val="277C7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0" name="48 Grupo"/>
          <p:cNvGrpSpPr/>
          <p:nvPr userDrawn="1"/>
        </p:nvGrpSpPr>
        <p:grpSpPr>
          <a:xfrm>
            <a:off x="2195920" y="6410473"/>
            <a:ext cx="5842953" cy="447527"/>
            <a:chOff x="2070523" y="6410473"/>
            <a:chExt cx="5842953" cy="447527"/>
          </a:xfrm>
        </p:grpSpPr>
        <p:sp>
          <p:nvSpPr>
            <p:cNvPr id="11" name="49 CuadroTexto"/>
            <p:cNvSpPr txBox="1"/>
            <p:nvPr/>
          </p:nvSpPr>
          <p:spPr>
            <a:xfrm>
              <a:off x="2665994" y="6477520"/>
              <a:ext cx="417646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i="1" dirty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ENCUESTA DE OPINIÓN EN EL ESTADO DE </a:t>
              </a:r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 VERACRUZ </a:t>
              </a:r>
            </a:p>
            <a:p>
              <a:pPr algn="ctr"/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Reporte  Ejecutivo  (Abril de 2016)</a:t>
              </a:r>
              <a:endParaRPr lang="es-MX" sz="1000" b="1" i="1" dirty="0">
                <a:solidFill>
                  <a:srgbClr val="4BACC6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2" name="Straight Connector 17"/>
            <p:cNvCxnSpPr/>
            <p:nvPr/>
          </p:nvCxnSpPr>
          <p:spPr>
            <a:xfrm>
              <a:off x="2915816" y="6410473"/>
              <a:ext cx="4178011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8"/>
            <p:cNvCxnSpPr/>
            <p:nvPr/>
          </p:nvCxnSpPr>
          <p:spPr>
            <a:xfrm>
              <a:off x="2070523" y="6453336"/>
              <a:ext cx="5842953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aphicFrame>
        <p:nvGraphicFramePr>
          <p:cNvPr id="14" name="52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08384305"/>
              </p:ext>
            </p:extLst>
          </p:nvPr>
        </p:nvGraphicFramePr>
        <p:xfrm>
          <a:off x="7202636" y="6309320"/>
          <a:ext cx="393700" cy="190500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+mn-lt"/>
                        </a:rPr>
                        <a:t>▲▲●●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5" name="57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25106535"/>
              </p:ext>
            </p:extLst>
          </p:nvPr>
        </p:nvGraphicFramePr>
        <p:xfrm>
          <a:off x="2699792" y="6185744"/>
          <a:ext cx="393700" cy="267592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759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●●▲▲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6217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"/>
          <p:cNvSpPr/>
          <p:nvPr userDrawn="1"/>
        </p:nvSpPr>
        <p:spPr>
          <a:xfrm>
            <a:off x="0" y="6332005"/>
            <a:ext cx="9144000" cy="525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8" y="6453336"/>
            <a:ext cx="1447501" cy="309190"/>
          </a:xfrm>
          <a:prstGeom prst="rect">
            <a:avLst/>
          </a:prstGeom>
        </p:spPr>
      </p:pic>
      <p:cxnSp>
        <p:nvCxnSpPr>
          <p:cNvPr id="9" name="Straight Connector 7"/>
          <p:cNvCxnSpPr/>
          <p:nvPr userDrawn="1"/>
        </p:nvCxnSpPr>
        <p:spPr>
          <a:xfrm>
            <a:off x="-15403" y="6332005"/>
            <a:ext cx="9159403" cy="0"/>
          </a:xfrm>
          <a:prstGeom prst="line">
            <a:avLst/>
          </a:prstGeom>
          <a:ln>
            <a:solidFill>
              <a:srgbClr val="277C7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0" name="48 Grupo"/>
          <p:cNvGrpSpPr/>
          <p:nvPr userDrawn="1"/>
        </p:nvGrpSpPr>
        <p:grpSpPr>
          <a:xfrm>
            <a:off x="2195920" y="6410473"/>
            <a:ext cx="5842953" cy="447527"/>
            <a:chOff x="2070523" y="6410473"/>
            <a:chExt cx="5842953" cy="447527"/>
          </a:xfrm>
        </p:grpSpPr>
        <p:sp>
          <p:nvSpPr>
            <p:cNvPr id="11" name="49 CuadroTexto"/>
            <p:cNvSpPr txBox="1"/>
            <p:nvPr/>
          </p:nvSpPr>
          <p:spPr>
            <a:xfrm>
              <a:off x="2665994" y="6477520"/>
              <a:ext cx="417646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i="1" dirty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ENCUESTA DE OPINIÓN EN EL ESTADO DE </a:t>
              </a:r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 VERACRUZ </a:t>
              </a:r>
            </a:p>
            <a:p>
              <a:pPr algn="ctr"/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Reporte  Ejecutivo  (Abril de 2016)</a:t>
              </a:r>
              <a:endParaRPr lang="es-MX" sz="1000" b="1" i="1" dirty="0">
                <a:solidFill>
                  <a:srgbClr val="4BACC6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2" name="Straight Connector 17"/>
            <p:cNvCxnSpPr/>
            <p:nvPr/>
          </p:nvCxnSpPr>
          <p:spPr>
            <a:xfrm>
              <a:off x="2915816" y="6410473"/>
              <a:ext cx="4178011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8"/>
            <p:cNvCxnSpPr/>
            <p:nvPr/>
          </p:nvCxnSpPr>
          <p:spPr>
            <a:xfrm>
              <a:off x="2070523" y="6453336"/>
              <a:ext cx="5842953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aphicFrame>
        <p:nvGraphicFramePr>
          <p:cNvPr id="14" name="52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49543999"/>
              </p:ext>
            </p:extLst>
          </p:nvPr>
        </p:nvGraphicFramePr>
        <p:xfrm>
          <a:off x="7202636" y="6309320"/>
          <a:ext cx="393700" cy="190500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+mn-lt"/>
                        </a:rPr>
                        <a:t>▲▲●●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5" name="57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15781425"/>
              </p:ext>
            </p:extLst>
          </p:nvPr>
        </p:nvGraphicFramePr>
        <p:xfrm>
          <a:off x="2699792" y="6185744"/>
          <a:ext cx="393700" cy="267592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759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●●▲▲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0943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0" y="6332005"/>
            <a:ext cx="9144000" cy="525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8" y="6453336"/>
            <a:ext cx="1447501" cy="309190"/>
          </a:xfrm>
          <a:prstGeom prst="rect">
            <a:avLst/>
          </a:prstGeom>
        </p:spPr>
      </p:pic>
      <p:cxnSp>
        <p:nvCxnSpPr>
          <p:cNvPr id="10" name="Straight Connector 7"/>
          <p:cNvCxnSpPr/>
          <p:nvPr userDrawn="1"/>
        </p:nvCxnSpPr>
        <p:spPr>
          <a:xfrm>
            <a:off x="-15403" y="6332005"/>
            <a:ext cx="9159403" cy="0"/>
          </a:xfrm>
          <a:prstGeom prst="line">
            <a:avLst/>
          </a:prstGeom>
          <a:ln>
            <a:solidFill>
              <a:srgbClr val="277C7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1" name="48 Grupo"/>
          <p:cNvGrpSpPr/>
          <p:nvPr userDrawn="1"/>
        </p:nvGrpSpPr>
        <p:grpSpPr>
          <a:xfrm>
            <a:off x="2195920" y="6410473"/>
            <a:ext cx="5842953" cy="447527"/>
            <a:chOff x="2070523" y="6410473"/>
            <a:chExt cx="5842953" cy="447527"/>
          </a:xfrm>
        </p:grpSpPr>
        <p:sp>
          <p:nvSpPr>
            <p:cNvPr id="12" name="49 CuadroTexto"/>
            <p:cNvSpPr txBox="1"/>
            <p:nvPr/>
          </p:nvSpPr>
          <p:spPr>
            <a:xfrm>
              <a:off x="2665994" y="6477520"/>
              <a:ext cx="417646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i="1" dirty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ENCUESTA DE OPINIÓN EN EL ESTADO DE </a:t>
              </a:r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 VERACRUZ </a:t>
              </a:r>
            </a:p>
            <a:p>
              <a:pPr algn="ctr"/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Reporte  Ejecutivo  (Abril de 2016)</a:t>
              </a:r>
              <a:endParaRPr lang="es-MX" sz="1000" b="1" i="1" dirty="0">
                <a:solidFill>
                  <a:srgbClr val="4BACC6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3" name="Straight Connector 17"/>
            <p:cNvCxnSpPr/>
            <p:nvPr/>
          </p:nvCxnSpPr>
          <p:spPr>
            <a:xfrm>
              <a:off x="2915816" y="6410473"/>
              <a:ext cx="4178011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8"/>
            <p:cNvCxnSpPr/>
            <p:nvPr/>
          </p:nvCxnSpPr>
          <p:spPr>
            <a:xfrm>
              <a:off x="2070523" y="6453336"/>
              <a:ext cx="5842953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aphicFrame>
        <p:nvGraphicFramePr>
          <p:cNvPr id="15" name="52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466535135"/>
              </p:ext>
            </p:extLst>
          </p:nvPr>
        </p:nvGraphicFramePr>
        <p:xfrm>
          <a:off x="7202636" y="6309320"/>
          <a:ext cx="393700" cy="190500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+mn-lt"/>
                        </a:rPr>
                        <a:t>▲▲●●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57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81728905"/>
              </p:ext>
            </p:extLst>
          </p:nvPr>
        </p:nvGraphicFramePr>
        <p:xfrm>
          <a:off x="2699792" y="6185744"/>
          <a:ext cx="393700" cy="267592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759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●●▲▲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5366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3"/>
          <p:cNvSpPr/>
          <p:nvPr userDrawn="1"/>
        </p:nvSpPr>
        <p:spPr>
          <a:xfrm>
            <a:off x="0" y="6332005"/>
            <a:ext cx="9144000" cy="525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1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8" y="6453336"/>
            <a:ext cx="1447501" cy="309190"/>
          </a:xfrm>
          <a:prstGeom prst="rect">
            <a:avLst/>
          </a:prstGeom>
        </p:spPr>
      </p:pic>
      <p:cxnSp>
        <p:nvCxnSpPr>
          <p:cNvPr id="12" name="Straight Connector 7"/>
          <p:cNvCxnSpPr/>
          <p:nvPr userDrawn="1"/>
        </p:nvCxnSpPr>
        <p:spPr>
          <a:xfrm>
            <a:off x="-15403" y="6332005"/>
            <a:ext cx="9159403" cy="0"/>
          </a:xfrm>
          <a:prstGeom prst="line">
            <a:avLst/>
          </a:prstGeom>
          <a:ln>
            <a:solidFill>
              <a:srgbClr val="277C7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3" name="48 Grupo"/>
          <p:cNvGrpSpPr/>
          <p:nvPr userDrawn="1"/>
        </p:nvGrpSpPr>
        <p:grpSpPr>
          <a:xfrm>
            <a:off x="2195920" y="6410473"/>
            <a:ext cx="5842953" cy="447527"/>
            <a:chOff x="2070523" y="6410473"/>
            <a:chExt cx="5842953" cy="447527"/>
          </a:xfrm>
        </p:grpSpPr>
        <p:sp>
          <p:nvSpPr>
            <p:cNvPr id="14" name="49 CuadroTexto"/>
            <p:cNvSpPr txBox="1"/>
            <p:nvPr/>
          </p:nvSpPr>
          <p:spPr>
            <a:xfrm>
              <a:off x="2665994" y="6477520"/>
              <a:ext cx="417646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i="1" dirty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ENCUESTA DE OPINIÓN EN EL ESTADO DE </a:t>
              </a:r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 VERACRUZ </a:t>
              </a:r>
            </a:p>
            <a:p>
              <a:pPr algn="ctr"/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Reporte  Ejecutivo  (Abril de 2016)</a:t>
              </a:r>
              <a:endParaRPr lang="es-MX" sz="1000" b="1" i="1" dirty="0">
                <a:solidFill>
                  <a:srgbClr val="4BACC6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5" name="Straight Connector 17"/>
            <p:cNvCxnSpPr/>
            <p:nvPr/>
          </p:nvCxnSpPr>
          <p:spPr>
            <a:xfrm>
              <a:off x="2915816" y="6410473"/>
              <a:ext cx="4178011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"/>
            <p:cNvCxnSpPr/>
            <p:nvPr/>
          </p:nvCxnSpPr>
          <p:spPr>
            <a:xfrm>
              <a:off x="2070523" y="6453336"/>
              <a:ext cx="5842953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aphicFrame>
        <p:nvGraphicFramePr>
          <p:cNvPr id="17" name="52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69623126"/>
              </p:ext>
            </p:extLst>
          </p:nvPr>
        </p:nvGraphicFramePr>
        <p:xfrm>
          <a:off x="7202636" y="6309320"/>
          <a:ext cx="393700" cy="190500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+mn-lt"/>
                        </a:rPr>
                        <a:t>▲▲●●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8" name="57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80617249"/>
              </p:ext>
            </p:extLst>
          </p:nvPr>
        </p:nvGraphicFramePr>
        <p:xfrm>
          <a:off x="2699792" y="6185744"/>
          <a:ext cx="393700" cy="267592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759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●●▲▲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7493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3"/>
          <p:cNvSpPr/>
          <p:nvPr userDrawn="1"/>
        </p:nvSpPr>
        <p:spPr>
          <a:xfrm>
            <a:off x="0" y="6332005"/>
            <a:ext cx="9144000" cy="525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8" y="6453336"/>
            <a:ext cx="1447501" cy="30919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-15403" y="6332005"/>
            <a:ext cx="9159403" cy="0"/>
          </a:xfrm>
          <a:prstGeom prst="line">
            <a:avLst/>
          </a:prstGeom>
          <a:ln>
            <a:solidFill>
              <a:srgbClr val="277C7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9" name="48 Grupo"/>
          <p:cNvGrpSpPr/>
          <p:nvPr userDrawn="1"/>
        </p:nvGrpSpPr>
        <p:grpSpPr>
          <a:xfrm>
            <a:off x="2195920" y="6410473"/>
            <a:ext cx="5842953" cy="447527"/>
            <a:chOff x="2070523" y="6410473"/>
            <a:chExt cx="5842953" cy="447527"/>
          </a:xfrm>
        </p:grpSpPr>
        <p:sp>
          <p:nvSpPr>
            <p:cNvPr id="10" name="49 CuadroTexto"/>
            <p:cNvSpPr txBox="1"/>
            <p:nvPr/>
          </p:nvSpPr>
          <p:spPr>
            <a:xfrm>
              <a:off x="2665994" y="6477520"/>
              <a:ext cx="417646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i="1" dirty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ENCUESTA DE OPINIÓN EN EL ESTADO DE </a:t>
              </a:r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 VERACRUZ </a:t>
              </a:r>
            </a:p>
            <a:p>
              <a:pPr algn="ctr"/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Reporte  Ejecutivo  (Abril de 2016)</a:t>
              </a:r>
              <a:endParaRPr lang="es-MX" sz="1000" b="1" i="1" dirty="0">
                <a:solidFill>
                  <a:srgbClr val="4BACC6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1" name="Straight Connector 17"/>
            <p:cNvCxnSpPr/>
            <p:nvPr/>
          </p:nvCxnSpPr>
          <p:spPr>
            <a:xfrm>
              <a:off x="2915816" y="6410473"/>
              <a:ext cx="4178011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8"/>
            <p:cNvCxnSpPr/>
            <p:nvPr/>
          </p:nvCxnSpPr>
          <p:spPr>
            <a:xfrm>
              <a:off x="2070523" y="6453336"/>
              <a:ext cx="5842953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aphicFrame>
        <p:nvGraphicFramePr>
          <p:cNvPr id="13" name="52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09566518"/>
              </p:ext>
            </p:extLst>
          </p:nvPr>
        </p:nvGraphicFramePr>
        <p:xfrm>
          <a:off x="7202636" y="6309320"/>
          <a:ext cx="393700" cy="190500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+mn-lt"/>
                        </a:rPr>
                        <a:t>▲▲●●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4" name="57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60907847"/>
              </p:ext>
            </p:extLst>
          </p:nvPr>
        </p:nvGraphicFramePr>
        <p:xfrm>
          <a:off x="2699792" y="6185744"/>
          <a:ext cx="393700" cy="267592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759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●●▲▲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4901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6332005"/>
            <a:ext cx="9144000" cy="525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2561" y="0"/>
            <a:ext cx="497007" cy="365125"/>
          </a:xfrm>
          <a:solidFill>
            <a:srgbClr val="277C7B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3341C4ED-AF0F-4F06-986A-EBBF89CCA6D6}" type="slidenum">
              <a:rPr lang="es-MX" smtClean="0">
                <a:solidFill>
                  <a:prstClr val="white"/>
                </a:solidFill>
              </a:rPr>
              <a:pPr/>
              <a:t>‹Nr.›</a:t>
            </a:fld>
            <a:endParaRPr lang="es-MX">
              <a:solidFill>
                <a:prstClr val="white"/>
              </a:solidFill>
            </a:endParaRPr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8" y="6453336"/>
            <a:ext cx="1447501" cy="309190"/>
          </a:xfrm>
          <a:prstGeom prst="rect">
            <a:avLst/>
          </a:prstGeom>
        </p:spPr>
      </p:pic>
      <p:cxnSp>
        <p:nvCxnSpPr>
          <p:cNvPr id="7" name="Straight Connector 7"/>
          <p:cNvCxnSpPr/>
          <p:nvPr userDrawn="1"/>
        </p:nvCxnSpPr>
        <p:spPr>
          <a:xfrm>
            <a:off x="-15403" y="6332005"/>
            <a:ext cx="9159403" cy="0"/>
          </a:xfrm>
          <a:prstGeom prst="line">
            <a:avLst/>
          </a:prstGeom>
          <a:ln>
            <a:solidFill>
              <a:srgbClr val="277C7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8" name="48 Grupo"/>
          <p:cNvGrpSpPr/>
          <p:nvPr userDrawn="1"/>
        </p:nvGrpSpPr>
        <p:grpSpPr>
          <a:xfrm>
            <a:off x="2195920" y="6410473"/>
            <a:ext cx="5842953" cy="447527"/>
            <a:chOff x="2070523" y="6410473"/>
            <a:chExt cx="5842953" cy="447527"/>
          </a:xfrm>
        </p:grpSpPr>
        <p:sp>
          <p:nvSpPr>
            <p:cNvPr id="9" name="49 CuadroTexto"/>
            <p:cNvSpPr txBox="1"/>
            <p:nvPr userDrawn="1"/>
          </p:nvSpPr>
          <p:spPr>
            <a:xfrm>
              <a:off x="2665994" y="6477520"/>
              <a:ext cx="417646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i="1" dirty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ENCUESTA DE OPINIÓN EN EL ESTADO DE </a:t>
              </a:r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 VERACRUZ </a:t>
              </a:r>
            </a:p>
            <a:p>
              <a:pPr algn="ctr"/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Reporte  Ejecutivo  (Mayo de 2016)</a:t>
              </a:r>
              <a:endParaRPr lang="es-MX" sz="1000" b="1" i="1" dirty="0">
                <a:solidFill>
                  <a:srgbClr val="4BACC6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0" name="Straight Connector 17"/>
            <p:cNvCxnSpPr/>
            <p:nvPr/>
          </p:nvCxnSpPr>
          <p:spPr>
            <a:xfrm>
              <a:off x="2915816" y="6410473"/>
              <a:ext cx="4178011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2070523" y="6453336"/>
              <a:ext cx="5842953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aphicFrame>
        <p:nvGraphicFramePr>
          <p:cNvPr id="12" name="11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96496914"/>
              </p:ext>
            </p:extLst>
          </p:nvPr>
        </p:nvGraphicFramePr>
        <p:xfrm>
          <a:off x="2555776" y="6262836"/>
          <a:ext cx="762000" cy="1905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31869B"/>
                          </a:solidFill>
                          <a:effectLst/>
                          <a:latin typeface="Arial"/>
                        </a:rPr>
                        <a:t>●▲▲▲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376422187"/>
              </p:ext>
            </p:extLst>
          </p:nvPr>
        </p:nvGraphicFramePr>
        <p:xfrm>
          <a:off x="7236296" y="6262836"/>
          <a:ext cx="762000" cy="1905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31869B"/>
                          </a:solidFill>
                          <a:effectLst/>
                          <a:latin typeface="Arial"/>
                        </a:rPr>
                        <a:t>▲▲▲●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51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0" y="6332005"/>
            <a:ext cx="9144000" cy="525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8" y="6453336"/>
            <a:ext cx="1447501" cy="309190"/>
          </a:xfrm>
          <a:prstGeom prst="rect">
            <a:avLst/>
          </a:prstGeom>
        </p:spPr>
      </p:pic>
      <p:cxnSp>
        <p:nvCxnSpPr>
          <p:cNvPr id="10" name="Straight Connector 7"/>
          <p:cNvCxnSpPr/>
          <p:nvPr userDrawn="1"/>
        </p:nvCxnSpPr>
        <p:spPr>
          <a:xfrm>
            <a:off x="-15403" y="6332005"/>
            <a:ext cx="9159403" cy="0"/>
          </a:xfrm>
          <a:prstGeom prst="line">
            <a:avLst/>
          </a:prstGeom>
          <a:ln>
            <a:solidFill>
              <a:srgbClr val="277C7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1" name="48 Grupo"/>
          <p:cNvGrpSpPr/>
          <p:nvPr userDrawn="1"/>
        </p:nvGrpSpPr>
        <p:grpSpPr>
          <a:xfrm>
            <a:off x="2195920" y="6410473"/>
            <a:ext cx="5842953" cy="447527"/>
            <a:chOff x="2070523" y="6410473"/>
            <a:chExt cx="5842953" cy="447527"/>
          </a:xfrm>
        </p:grpSpPr>
        <p:sp>
          <p:nvSpPr>
            <p:cNvPr id="12" name="49 CuadroTexto"/>
            <p:cNvSpPr txBox="1"/>
            <p:nvPr/>
          </p:nvSpPr>
          <p:spPr>
            <a:xfrm>
              <a:off x="2665994" y="6477520"/>
              <a:ext cx="417646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i="1" dirty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ENCUESTA DE OPINIÓN EN EL ESTADO DE </a:t>
              </a:r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 VERACRUZ </a:t>
              </a:r>
            </a:p>
            <a:p>
              <a:pPr algn="ctr"/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Reporte  Ejecutivo  (Abril de 2016)</a:t>
              </a:r>
              <a:endParaRPr lang="es-MX" sz="1000" b="1" i="1" dirty="0">
                <a:solidFill>
                  <a:srgbClr val="4BACC6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3" name="Straight Connector 17"/>
            <p:cNvCxnSpPr/>
            <p:nvPr/>
          </p:nvCxnSpPr>
          <p:spPr>
            <a:xfrm>
              <a:off x="2915816" y="6410473"/>
              <a:ext cx="4178011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8"/>
            <p:cNvCxnSpPr/>
            <p:nvPr/>
          </p:nvCxnSpPr>
          <p:spPr>
            <a:xfrm>
              <a:off x="2070523" y="6453336"/>
              <a:ext cx="5842953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aphicFrame>
        <p:nvGraphicFramePr>
          <p:cNvPr id="15" name="52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28554900"/>
              </p:ext>
            </p:extLst>
          </p:nvPr>
        </p:nvGraphicFramePr>
        <p:xfrm>
          <a:off x="7202636" y="6309320"/>
          <a:ext cx="393700" cy="190500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+mn-lt"/>
                        </a:rPr>
                        <a:t>▲▲●●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57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47293609"/>
              </p:ext>
            </p:extLst>
          </p:nvPr>
        </p:nvGraphicFramePr>
        <p:xfrm>
          <a:off x="2699792" y="6185744"/>
          <a:ext cx="393700" cy="267592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759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●●▲▲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96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"/>
          <p:cNvSpPr/>
          <p:nvPr userDrawn="1"/>
        </p:nvSpPr>
        <p:spPr>
          <a:xfrm>
            <a:off x="0" y="6332005"/>
            <a:ext cx="9144000" cy="525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8" y="6453336"/>
            <a:ext cx="1447501" cy="309190"/>
          </a:xfrm>
          <a:prstGeom prst="rect">
            <a:avLst/>
          </a:prstGeom>
        </p:spPr>
      </p:pic>
      <p:cxnSp>
        <p:nvCxnSpPr>
          <p:cNvPr id="9" name="Straight Connector 7"/>
          <p:cNvCxnSpPr/>
          <p:nvPr userDrawn="1"/>
        </p:nvCxnSpPr>
        <p:spPr>
          <a:xfrm>
            <a:off x="-15403" y="6332005"/>
            <a:ext cx="9159403" cy="0"/>
          </a:xfrm>
          <a:prstGeom prst="line">
            <a:avLst/>
          </a:prstGeom>
          <a:ln>
            <a:solidFill>
              <a:srgbClr val="277C7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0" name="48 Grupo"/>
          <p:cNvGrpSpPr/>
          <p:nvPr userDrawn="1"/>
        </p:nvGrpSpPr>
        <p:grpSpPr>
          <a:xfrm>
            <a:off x="2195920" y="6410473"/>
            <a:ext cx="5842953" cy="447527"/>
            <a:chOff x="2070523" y="6410473"/>
            <a:chExt cx="5842953" cy="447527"/>
          </a:xfrm>
        </p:grpSpPr>
        <p:sp>
          <p:nvSpPr>
            <p:cNvPr id="11" name="49 CuadroTexto"/>
            <p:cNvSpPr txBox="1"/>
            <p:nvPr/>
          </p:nvSpPr>
          <p:spPr>
            <a:xfrm>
              <a:off x="2665994" y="6477520"/>
              <a:ext cx="417646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i="1" dirty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ENCUESTA DE OPINIÓN EN EL ESTADO DE </a:t>
              </a:r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 VERACRUZ </a:t>
              </a:r>
            </a:p>
            <a:p>
              <a:pPr algn="ctr"/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Reporte  Ejecutivo  (Abril de 2016)</a:t>
              </a:r>
              <a:endParaRPr lang="es-MX" sz="1000" b="1" i="1" dirty="0">
                <a:solidFill>
                  <a:srgbClr val="4BACC6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2" name="Straight Connector 17"/>
            <p:cNvCxnSpPr/>
            <p:nvPr/>
          </p:nvCxnSpPr>
          <p:spPr>
            <a:xfrm>
              <a:off x="2915816" y="6410473"/>
              <a:ext cx="4178011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8"/>
            <p:cNvCxnSpPr/>
            <p:nvPr/>
          </p:nvCxnSpPr>
          <p:spPr>
            <a:xfrm>
              <a:off x="2070523" y="6453336"/>
              <a:ext cx="5842953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aphicFrame>
        <p:nvGraphicFramePr>
          <p:cNvPr id="14" name="52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27679132"/>
              </p:ext>
            </p:extLst>
          </p:nvPr>
        </p:nvGraphicFramePr>
        <p:xfrm>
          <a:off x="7202636" y="6309320"/>
          <a:ext cx="393700" cy="190500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+mn-lt"/>
                        </a:rPr>
                        <a:t>▲▲●●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5" name="57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449895"/>
              </p:ext>
            </p:extLst>
          </p:nvPr>
        </p:nvGraphicFramePr>
        <p:xfrm>
          <a:off x="2699792" y="6185744"/>
          <a:ext cx="393700" cy="267592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759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●●▲▲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09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0" y="6332005"/>
            <a:ext cx="9144000" cy="525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8" y="6453336"/>
            <a:ext cx="1447501" cy="309190"/>
          </a:xfrm>
          <a:prstGeom prst="rect">
            <a:avLst/>
          </a:prstGeom>
        </p:spPr>
      </p:pic>
      <p:cxnSp>
        <p:nvCxnSpPr>
          <p:cNvPr id="10" name="Straight Connector 7"/>
          <p:cNvCxnSpPr/>
          <p:nvPr userDrawn="1"/>
        </p:nvCxnSpPr>
        <p:spPr>
          <a:xfrm>
            <a:off x="-15403" y="6332005"/>
            <a:ext cx="9159403" cy="0"/>
          </a:xfrm>
          <a:prstGeom prst="line">
            <a:avLst/>
          </a:prstGeom>
          <a:ln>
            <a:solidFill>
              <a:srgbClr val="277C7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1" name="48 Grupo"/>
          <p:cNvGrpSpPr/>
          <p:nvPr userDrawn="1"/>
        </p:nvGrpSpPr>
        <p:grpSpPr>
          <a:xfrm>
            <a:off x="2195920" y="6410473"/>
            <a:ext cx="5842953" cy="447527"/>
            <a:chOff x="2070523" y="6410473"/>
            <a:chExt cx="5842953" cy="447527"/>
          </a:xfrm>
        </p:grpSpPr>
        <p:sp>
          <p:nvSpPr>
            <p:cNvPr id="12" name="49 CuadroTexto"/>
            <p:cNvSpPr txBox="1"/>
            <p:nvPr/>
          </p:nvSpPr>
          <p:spPr>
            <a:xfrm>
              <a:off x="2665994" y="6477520"/>
              <a:ext cx="417646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i="1" dirty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ENCUESTA DE OPINIÓN EN EL ESTADO DE </a:t>
              </a:r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 VERACRUZ </a:t>
              </a:r>
            </a:p>
            <a:p>
              <a:pPr algn="ctr"/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Reporte  Ejecutivo  (Abril de 2016)</a:t>
              </a:r>
              <a:endParaRPr lang="es-MX" sz="1000" b="1" i="1" dirty="0">
                <a:solidFill>
                  <a:srgbClr val="4BACC6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3" name="Straight Connector 17"/>
            <p:cNvCxnSpPr/>
            <p:nvPr/>
          </p:nvCxnSpPr>
          <p:spPr>
            <a:xfrm>
              <a:off x="2915816" y="6410473"/>
              <a:ext cx="4178011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8"/>
            <p:cNvCxnSpPr/>
            <p:nvPr/>
          </p:nvCxnSpPr>
          <p:spPr>
            <a:xfrm>
              <a:off x="2070523" y="6453336"/>
              <a:ext cx="5842953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aphicFrame>
        <p:nvGraphicFramePr>
          <p:cNvPr id="15" name="52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61710435"/>
              </p:ext>
            </p:extLst>
          </p:nvPr>
        </p:nvGraphicFramePr>
        <p:xfrm>
          <a:off x="7202636" y="6309320"/>
          <a:ext cx="393700" cy="190500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+mn-lt"/>
                        </a:rPr>
                        <a:t>▲▲●●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57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26361227"/>
              </p:ext>
            </p:extLst>
          </p:nvPr>
        </p:nvGraphicFramePr>
        <p:xfrm>
          <a:off x="2699792" y="6185744"/>
          <a:ext cx="393700" cy="267592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759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●●▲▲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7621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"/>
          <p:cNvSpPr/>
          <p:nvPr userDrawn="1"/>
        </p:nvSpPr>
        <p:spPr>
          <a:xfrm>
            <a:off x="0" y="6332005"/>
            <a:ext cx="9144000" cy="525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8" y="6453336"/>
            <a:ext cx="1447501" cy="309190"/>
          </a:xfrm>
          <a:prstGeom prst="rect">
            <a:avLst/>
          </a:prstGeom>
        </p:spPr>
      </p:pic>
      <p:cxnSp>
        <p:nvCxnSpPr>
          <p:cNvPr id="9" name="Straight Connector 7"/>
          <p:cNvCxnSpPr/>
          <p:nvPr userDrawn="1"/>
        </p:nvCxnSpPr>
        <p:spPr>
          <a:xfrm>
            <a:off x="-15403" y="6332005"/>
            <a:ext cx="9159403" cy="0"/>
          </a:xfrm>
          <a:prstGeom prst="line">
            <a:avLst/>
          </a:prstGeom>
          <a:ln>
            <a:solidFill>
              <a:srgbClr val="277C7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0" name="48 Grupo"/>
          <p:cNvGrpSpPr/>
          <p:nvPr userDrawn="1"/>
        </p:nvGrpSpPr>
        <p:grpSpPr>
          <a:xfrm>
            <a:off x="2195920" y="6410473"/>
            <a:ext cx="5842953" cy="447527"/>
            <a:chOff x="2070523" y="6410473"/>
            <a:chExt cx="5842953" cy="447527"/>
          </a:xfrm>
        </p:grpSpPr>
        <p:sp>
          <p:nvSpPr>
            <p:cNvPr id="11" name="49 CuadroTexto"/>
            <p:cNvSpPr txBox="1"/>
            <p:nvPr/>
          </p:nvSpPr>
          <p:spPr>
            <a:xfrm>
              <a:off x="2665994" y="6477520"/>
              <a:ext cx="417646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i="1" dirty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ENCUESTA DE OPINIÓN EN EL ESTADO DE </a:t>
              </a:r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 VERACRUZ </a:t>
              </a:r>
            </a:p>
            <a:p>
              <a:pPr algn="ctr"/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Reporte  Ejecutivo  (Abril de 2016)</a:t>
              </a:r>
              <a:endParaRPr lang="es-MX" sz="1000" b="1" i="1" dirty="0">
                <a:solidFill>
                  <a:srgbClr val="4BACC6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2" name="Straight Connector 17"/>
            <p:cNvCxnSpPr/>
            <p:nvPr/>
          </p:nvCxnSpPr>
          <p:spPr>
            <a:xfrm>
              <a:off x="2915816" y="6410473"/>
              <a:ext cx="4178011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8"/>
            <p:cNvCxnSpPr/>
            <p:nvPr/>
          </p:nvCxnSpPr>
          <p:spPr>
            <a:xfrm>
              <a:off x="2070523" y="6453336"/>
              <a:ext cx="5842953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aphicFrame>
        <p:nvGraphicFramePr>
          <p:cNvPr id="14" name="52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08641474"/>
              </p:ext>
            </p:extLst>
          </p:nvPr>
        </p:nvGraphicFramePr>
        <p:xfrm>
          <a:off x="7202636" y="6309320"/>
          <a:ext cx="393700" cy="190500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+mn-lt"/>
                        </a:rPr>
                        <a:t>▲▲●●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5" name="57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44306750"/>
              </p:ext>
            </p:extLst>
          </p:nvPr>
        </p:nvGraphicFramePr>
        <p:xfrm>
          <a:off x="2699792" y="6185744"/>
          <a:ext cx="393700" cy="267592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759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●●▲▲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9402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"/>
          <p:cNvSpPr/>
          <p:nvPr userDrawn="1"/>
        </p:nvSpPr>
        <p:spPr>
          <a:xfrm>
            <a:off x="0" y="6332005"/>
            <a:ext cx="9144000" cy="525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8" y="6453336"/>
            <a:ext cx="1447501" cy="309190"/>
          </a:xfrm>
          <a:prstGeom prst="rect">
            <a:avLst/>
          </a:prstGeom>
        </p:spPr>
      </p:pic>
      <p:cxnSp>
        <p:nvCxnSpPr>
          <p:cNvPr id="9" name="Straight Connector 7"/>
          <p:cNvCxnSpPr/>
          <p:nvPr userDrawn="1"/>
        </p:nvCxnSpPr>
        <p:spPr>
          <a:xfrm>
            <a:off x="-15403" y="6332005"/>
            <a:ext cx="9159403" cy="0"/>
          </a:xfrm>
          <a:prstGeom prst="line">
            <a:avLst/>
          </a:prstGeom>
          <a:ln>
            <a:solidFill>
              <a:srgbClr val="277C7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0" name="48 Grupo"/>
          <p:cNvGrpSpPr/>
          <p:nvPr userDrawn="1"/>
        </p:nvGrpSpPr>
        <p:grpSpPr>
          <a:xfrm>
            <a:off x="2195920" y="6410473"/>
            <a:ext cx="5842953" cy="447527"/>
            <a:chOff x="2070523" y="6410473"/>
            <a:chExt cx="5842953" cy="447527"/>
          </a:xfrm>
        </p:grpSpPr>
        <p:sp>
          <p:nvSpPr>
            <p:cNvPr id="11" name="49 CuadroTexto"/>
            <p:cNvSpPr txBox="1"/>
            <p:nvPr/>
          </p:nvSpPr>
          <p:spPr>
            <a:xfrm>
              <a:off x="2665994" y="6477520"/>
              <a:ext cx="417646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i="1" dirty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ENCUESTA DE OPINIÓN EN EL ESTADO DE </a:t>
              </a:r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 VERACRUZ </a:t>
              </a:r>
            </a:p>
            <a:p>
              <a:pPr algn="ctr"/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Reporte  Ejecutivo  (Abril de 2016)</a:t>
              </a:r>
              <a:endParaRPr lang="es-MX" sz="1000" b="1" i="1" dirty="0">
                <a:solidFill>
                  <a:srgbClr val="4BACC6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2" name="Straight Connector 17"/>
            <p:cNvCxnSpPr/>
            <p:nvPr/>
          </p:nvCxnSpPr>
          <p:spPr>
            <a:xfrm>
              <a:off x="2915816" y="6410473"/>
              <a:ext cx="4178011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8"/>
            <p:cNvCxnSpPr/>
            <p:nvPr/>
          </p:nvCxnSpPr>
          <p:spPr>
            <a:xfrm>
              <a:off x="2070523" y="6453336"/>
              <a:ext cx="5842953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aphicFrame>
        <p:nvGraphicFramePr>
          <p:cNvPr id="14" name="52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16155917"/>
              </p:ext>
            </p:extLst>
          </p:nvPr>
        </p:nvGraphicFramePr>
        <p:xfrm>
          <a:off x="7202636" y="6309320"/>
          <a:ext cx="393700" cy="190500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+mn-lt"/>
                        </a:rPr>
                        <a:t>▲▲●●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5" name="57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893826392"/>
              </p:ext>
            </p:extLst>
          </p:nvPr>
        </p:nvGraphicFramePr>
        <p:xfrm>
          <a:off x="2699792" y="6185744"/>
          <a:ext cx="393700" cy="267592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759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●●▲▲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74059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6770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"/>
          <p:cNvSpPr/>
          <p:nvPr userDrawn="1"/>
        </p:nvSpPr>
        <p:spPr>
          <a:xfrm>
            <a:off x="0" y="6332005"/>
            <a:ext cx="9144000" cy="525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8" y="6453336"/>
            <a:ext cx="1447501" cy="309190"/>
          </a:xfrm>
          <a:prstGeom prst="rect">
            <a:avLst/>
          </a:prstGeom>
        </p:spPr>
      </p:pic>
      <p:cxnSp>
        <p:nvCxnSpPr>
          <p:cNvPr id="9" name="Straight Connector 7"/>
          <p:cNvCxnSpPr/>
          <p:nvPr userDrawn="1"/>
        </p:nvCxnSpPr>
        <p:spPr>
          <a:xfrm>
            <a:off x="-15403" y="6332005"/>
            <a:ext cx="9159403" cy="0"/>
          </a:xfrm>
          <a:prstGeom prst="line">
            <a:avLst/>
          </a:prstGeom>
          <a:ln>
            <a:solidFill>
              <a:srgbClr val="277C7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0" name="48 Grupo"/>
          <p:cNvGrpSpPr/>
          <p:nvPr userDrawn="1"/>
        </p:nvGrpSpPr>
        <p:grpSpPr>
          <a:xfrm>
            <a:off x="2195920" y="6410473"/>
            <a:ext cx="5842953" cy="447527"/>
            <a:chOff x="2070523" y="6410473"/>
            <a:chExt cx="5842953" cy="447527"/>
          </a:xfrm>
        </p:grpSpPr>
        <p:sp>
          <p:nvSpPr>
            <p:cNvPr id="11" name="49 CuadroTexto"/>
            <p:cNvSpPr txBox="1"/>
            <p:nvPr/>
          </p:nvSpPr>
          <p:spPr>
            <a:xfrm>
              <a:off x="2665994" y="6477520"/>
              <a:ext cx="417646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i="1" dirty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ENCUESTA DE OPINIÓN EN EL ESTADO DE </a:t>
              </a:r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 VERACRUZ </a:t>
              </a:r>
            </a:p>
            <a:p>
              <a:pPr algn="ctr"/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Reporte  Ejecutivo  (Abril de 2016)</a:t>
              </a:r>
              <a:endParaRPr lang="es-MX" sz="1000" b="1" i="1" dirty="0">
                <a:solidFill>
                  <a:srgbClr val="4BACC6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2" name="Straight Connector 17"/>
            <p:cNvCxnSpPr/>
            <p:nvPr/>
          </p:nvCxnSpPr>
          <p:spPr>
            <a:xfrm>
              <a:off x="2915816" y="6410473"/>
              <a:ext cx="4178011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8"/>
            <p:cNvCxnSpPr/>
            <p:nvPr/>
          </p:nvCxnSpPr>
          <p:spPr>
            <a:xfrm>
              <a:off x="2070523" y="6453336"/>
              <a:ext cx="5842953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aphicFrame>
        <p:nvGraphicFramePr>
          <p:cNvPr id="14" name="52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876559"/>
              </p:ext>
            </p:extLst>
          </p:nvPr>
        </p:nvGraphicFramePr>
        <p:xfrm>
          <a:off x="7202636" y="6309320"/>
          <a:ext cx="393700" cy="190500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+mn-lt"/>
                        </a:rPr>
                        <a:t>▲▲●●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5" name="57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79172042"/>
              </p:ext>
            </p:extLst>
          </p:nvPr>
        </p:nvGraphicFramePr>
        <p:xfrm>
          <a:off x="2699792" y="6185744"/>
          <a:ext cx="393700" cy="267592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759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●●▲▲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7307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"/>
          <p:cNvSpPr/>
          <p:nvPr userDrawn="1"/>
        </p:nvSpPr>
        <p:spPr>
          <a:xfrm>
            <a:off x="0" y="6332005"/>
            <a:ext cx="9144000" cy="525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8" y="6453336"/>
            <a:ext cx="1447501" cy="309190"/>
          </a:xfrm>
          <a:prstGeom prst="rect">
            <a:avLst/>
          </a:prstGeom>
        </p:spPr>
      </p:pic>
      <p:cxnSp>
        <p:nvCxnSpPr>
          <p:cNvPr id="9" name="Straight Connector 7"/>
          <p:cNvCxnSpPr/>
          <p:nvPr userDrawn="1"/>
        </p:nvCxnSpPr>
        <p:spPr>
          <a:xfrm>
            <a:off x="-15403" y="6332005"/>
            <a:ext cx="9159403" cy="0"/>
          </a:xfrm>
          <a:prstGeom prst="line">
            <a:avLst/>
          </a:prstGeom>
          <a:ln>
            <a:solidFill>
              <a:srgbClr val="277C7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0" name="48 Grupo"/>
          <p:cNvGrpSpPr/>
          <p:nvPr userDrawn="1"/>
        </p:nvGrpSpPr>
        <p:grpSpPr>
          <a:xfrm>
            <a:off x="2195920" y="6410473"/>
            <a:ext cx="5842953" cy="447527"/>
            <a:chOff x="2070523" y="6410473"/>
            <a:chExt cx="5842953" cy="447527"/>
          </a:xfrm>
        </p:grpSpPr>
        <p:sp>
          <p:nvSpPr>
            <p:cNvPr id="11" name="49 CuadroTexto"/>
            <p:cNvSpPr txBox="1"/>
            <p:nvPr/>
          </p:nvSpPr>
          <p:spPr>
            <a:xfrm>
              <a:off x="2665994" y="6477520"/>
              <a:ext cx="417646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i="1" dirty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ENCUESTA DE OPINIÓN EN EL ESTADO DE </a:t>
              </a:r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 VERACRUZ </a:t>
              </a:r>
            </a:p>
            <a:p>
              <a:pPr algn="ctr"/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Reporte  Ejecutivo  (Abril de 2016)</a:t>
              </a:r>
              <a:endParaRPr lang="es-MX" sz="1000" b="1" i="1" dirty="0">
                <a:solidFill>
                  <a:srgbClr val="4BACC6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2" name="Straight Connector 17"/>
            <p:cNvCxnSpPr/>
            <p:nvPr/>
          </p:nvCxnSpPr>
          <p:spPr>
            <a:xfrm>
              <a:off x="2915816" y="6410473"/>
              <a:ext cx="4178011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8"/>
            <p:cNvCxnSpPr/>
            <p:nvPr/>
          </p:nvCxnSpPr>
          <p:spPr>
            <a:xfrm>
              <a:off x="2070523" y="6453336"/>
              <a:ext cx="5842953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aphicFrame>
        <p:nvGraphicFramePr>
          <p:cNvPr id="14" name="52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40714985"/>
              </p:ext>
            </p:extLst>
          </p:nvPr>
        </p:nvGraphicFramePr>
        <p:xfrm>
          <a:off x="7202636" y="6309320"/>
          <a:ext cx="393700" cy="190500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+mn-lt"/>
                        </a:rPr>
                        <a:t>▲▲●●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5" name="57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93014563"/>
              </p:ext>
            </p:extLst>
          </p:nvPr>
        </p:nvGraphicFramePr>
        <p:xfrm>
          <a:off x="2699792" y="6185744"/>
          <a:ext cx="393700" cy="267592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759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●●▲▲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9114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0" y="6332005"/>
            <a:ext cx="9144000" cy="525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8" y="6453336"/>
            <a:ext cx="1447501" cy="309190"/>
          </a:xfrm>
          <a:prstGeom prst="rect">
            <a:avLst/>
          </a:prstGeom>
        </p:spPr>
      </p:pic>
      <p:cxnSp>
        <p:nvCxnSpPr>
          <p:cNvPr id="10" name="Straight Connector 7"/>
          <p:cNvCxnSpPr/>
          <p:nvPr userDrawn="1"/>
        </p:nvCxnSpPr>
        <p:spPr>
          <a:xfrm>
            <a:off x="-15403" y="6332005"/>
            <a:ext cx="9159403" cy="0"/>
          </a:xfrm>
          <a:prstGeom prst="line">
            <a:avLst/>
          </a:prstGeom>
          <a:ln>
            <a:solidFill>
              <a:srgbClr val="277C7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1" name="48 Grupo"/>
          <p:cNvGrpSpPr/>
          <p:nvPr userDrawn="1"/>
        </p:nvGrpSpPr>
        <p:grpSpPr>
          <a:xfrm>
            <a:off x="2195920" y="6410473"/>
            <a:ext cx="5842953" cy="447527"/>
            <a:chOff x="2070523" y="6410473"/>
            <a:chExt cx="5842953" cy="447527"/>
          </a:xfrm>
        </p:grpSpPr>
        <p:sp>
          <p:nvSpPr>
            <p:cNvPr id="12" name="49 CuadroTexto"/>
            <p:cNvSpPr txBox="1"/>
            <p:nvPr/>
          </p:nvSpPr>
          <p:spPr>
            <a:xfrm>
              <a:off x="2665994" y="6477520"/>
              <a:ext cx="417646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i="1" dirty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ENCUESTA DE OPINIÓN EN EL ESTADO DE </a:t>
              </a:r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 VERACRUZ </a:t>
              </a:r>
            </a:p>
            <a:p>
              <a:pPr algn="ctr"/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Reporte  Ejecutivo  (Abril de 2016)</a:t>
              </a:r>
              <a:endParaRPr lang="es-MX" sz="1000" b="1" i="1" dirty="0">
                <a:solidFill>
                  <a:srgbClr val="4BACC6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3" name="Straight Connector 17"/>
            <p:cNvCxnSpPr/>
            <p:nvPr/>
          </p:nvCxnSpPr>
          <p:spPr>
            <a:xfrm>
              <a:off x="2915816" y="6410473"/>
              <a:ext cx="4178011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8"/>
            <p:cNvCxnSpPr/>
            <p:nvPr/>
          </p:nvCxnSpPr>
          <p:spPr>
            <a:xfrm>
              <a:off x="2070523" y="6453336"/>
              <a:ext cx="5842953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aphicFrame>
        <p:nvGraphicFramePr>
          <p:cNvPr id="15" name="52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88661183"/>
              </p:ext>
            </p:extLst>
          </p:nvPr>
        </p:nvGraphicFramePr>
        <p:xfrm>
          <a:off x="7202636" y="6309320"/>
          <a:ext cx="393700" cy="190500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+mn-lt"/>
                        </a:rPr>
                        <a:t>▲▲●●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57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20689131"/>
              </p:ext>
            </p:extLst>
          </p:nvPr>
        </p:nvGraphicFramePr>
        <p:xfrm>
          <a:off x="2699792" y="6185744"/>
          <a:ext cx="393700" cy="267592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759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●●▲▲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2341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3"/>
          <p:cNvSpPr/>
          <p:nvPr userDrawn="1"/>
        </p:nvSpPr>
        <p:spPr>
          <a:xfrm>
            <a:off x="0" y="6332005"/>
            <a:ext cx="9144000" cy="525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1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8" y="6453336"/>
            <a:ext cx="1447501" cy="309190"/>
          </a:xfrm>
          <a:prstGeom prst="rect">
            <a:avLst/>
          </a:prstGeom>
        </p:spPr>
      </p:pic>
      <p:cxnSp>
        <p:nvCxnSpPr>
          <p:cNvPr id="12" name="Straight Connector 7"/>
          <p:cNvCxnSpPr/>
          <p:nvPr userDrawn="1"/>
        </p:nvCxnSpPr>
        <p:spPr>
          <a:xfrm>
            <a:off x="-15403" y="6332005"/>
            <a:ext cx="9159403" cy="0"/>
          </a:xfrm>
          <a:prstGeom prst="line">
            <a:avLst/>
          </a:prstGeom>
          <a:ln>
            <a:solidFill>
              <a:srgbClr val="277C7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3" name="48 Grupo"/>
          <p:cNvGrpSpPr/>
          <p:nvPr userDrawn="1"/>
        </p:nvGrpSpPr>
        <p:grpSpPr>
          <a:xfrm>
            <a:off x="2195920" y="6410473"/>
            <a:ext cx="5842953" cy="447527"/>
            <a:chOff x="2070523" y="6410473"/>
            <a:chExt cx="5842953" cy="447527"/>
          </a:xfrm>
        </p:grpSpPr>
        <p:sp>
          <p:nvSpPr>
            <p:cNvPr id="14" name="49 CuadroTexto"/>
            <p:cNvSpPr txBox="1"/>
            <p:nvPr/>
          </p:nvSpPr>
          <p:spPr>
            <a:xfrm>
              <a:off x="2665994" y="6477520"/>
              <a:ext cx="417646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i="1" dirty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ENCUESTA DE OPINIÓN EN EL ESTADO DE </a:t>
              </a:r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 VERACRUZ </a:t>
              </a:r>
            </a:p>
            <a:p>
              <a:pPr algn="ctr"/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Reporte  Ejecutivo  (Abril de 2016)</a:t>
              </a:r>
              <a:endParaRPr lang="es-MX" sz="1000" b="1" i="1" dirty="0">
                <a:solidFill>
                  <a:srgbClr val="4BACC6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5" name="Straight Connector 17"/>
            <p:cNvCxnSpPr/>
            <p:nvPr/>
          </p:nvCxnSpPr>
          <p:spPr>
            <a:xfrm>
              <a:off x="2915816" y="6410473"/>
              <a:ext cx="4178011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"/>
            <p:cNvCxnSpPr/>
            <p:nvPr/>
          </p:nvCxnSpPr>
          <p:spPr>
            <a:xfrm>
              <a:off x="2070523" y="6453336"/>
              <a:ext cx="5842953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aphicFrame>
        <p:nvGraphicFramePr>
          <p:cNvPr id="17" name="52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32413458"/>
              </p:ext>
            </p:extLst>
          </p:nvPr>
        </p:nvGraphicFramePr>
        <p:xfrm>
          <a:off x="7202636" y="6309320"/>
          <a:ext cx="393700" cy="190500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+mn-lt"/>
                        </a:rPr>
                        <a:t>▲▲●●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8" name="57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55263238"/>
              </p:ext>
            </p:extLst>
          </p:nvPr>
        </p:nvGraphicFramePr>
        <p:xfrm>
          <a:off x="2699792" y="6185744"/>
          <a:ext cx="393700" cy="267592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759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●●▲▲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38469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3"/>
          <p:cNvSpPr/>
          <p:nvPr userDrawn="1"/>
        </p:nvSpPr>
        <p:spPr>
          <a:xfrm>
            <a:off x="0" y="6332005"/>
            <a:ext cx="9144000" cy="525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8" y="6453336"/>
            <a:ext cx="1447501" cy="30919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-15403" y="6332005"/>
            <a:ext cx="9159403" cy="0"/>
          </a:xfrm>
          <a:prstGeom prst="line">
            <a:avLst/>
          </a:prstGeom>
          <a:ln>
            <a:solidFill>
              <a:srgbClr val="277C7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9" name="48 Grupo"/>
          <p:cNvGrpSpPr/>
          <p:nvPr userDrawn="1"/>
        </p:nvGrpSpPr>
        <p:grpSpPr>
          <a:xfrm>
            <a:off x="2195920" y="6410473"/>
            <a:ext cx="5842953" cy="447527"/>
            <a:chOff x="2070523" y="6410473"/>
            <a:chExt cx="5842953" cy="447527"/>
          </a:xfrm>
        </p:grpSpPr>
        <p:sp>
          <p:nvSpPr>
            <p:cNvPr id="10" name="49 CuadroTexto"/>
            <p:cNvSpPr txBox="1"/>
            <p:nvPr/>
          </p:nvSpPr>
          <p:spPr>
            <a:xfrm>
              <a:off x="2665994" y="6477520"/>
              <a:ext cx="417646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i="1" dirty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ENCUESTA DE OPINIÓN EN EL ESTADO DE </a:t>
              </a:r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 VERACRUZ </a:t>
              </a:r>
            </a:p>
            <a:p>
              <a:pPr algn="ctr"/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Reporte  Ejecutivo  (Abril de 2016)</a:t>
              </a:r>
              <a:endParaRPr lang="es-MX" sz="1000" b="1" i="1" dirty="0">
                <a:solidFill>
                  <a:srgbClr val="4BACC6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1" name="Straight Connector 17"/>
            <p:cNvCxnSpPr/>
            <p:nvPr/>
          </p:nvCxnSpPr>
          <p:spPr>
            <a:xfrm>
              <a:off x="2915816" y="6410473"/>
              <a:ext cx="4178011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8"/>
            <p:cNvCxnSpPr/>
            <p:nvPr/>
          </p:nvCxnSpPr>
          <p:spPr>
            <a:xfrm>
              <a:off x="2070523" y="6453336"/>
              <a:ext cx="5842953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aphicFrame>
        <p:nvGraphicFramePr>
          <p:cNvPr id="13" name="52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92518420"/>
              </p:ext>
            </p:extLst>
          </p:nvPr>
        </p:nvGraphicFramePr>
        <p:xfrm>
          <a:off x="7202636" y="6309320"/>
          <a:ext cx="393700" cy="190500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+mn-lt"/>
                        </a:rPr>
                        <a:t>▲▲●●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4" name="57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54813429"/>
              </p:ext>
            </p:extLst>
          </p:nvPr>
        </p:nvGraphicFramePr>
        <p:xfrm>
          <a:off x="2699792" y="6185744"/>
          <a:ext cx="393700" cy="267592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759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●●▲▲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72726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6332005"/>
            <a:ext cx="9144000" cy="525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2561" y="0"/>
            <a:ext cx="497007" cy="365125"/>
          </a:xfrm>
          <a:solidFill>
            <a:srgbClr val="277C7B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3341C4ED-AF0F-4F06-986A-EBBF89CCA6D6}" type="slidenum">
              <a:rPr lang="es-MX" smtClean="0">
                <a:solidFill>
                  <a:prstClr val="white"/>
                </a:solidFill>
              </a:rPr>
              <a:pPr/>
              <a:t>‹Nr.›</a:t>
            </a:fld>
            <a:endParaRPr lang="es-MX">
              <a:solidFill>
                <a:prstClr val="white"/>
              </a:solidFill>
            </a:endParaRPr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8" y="6453336"/>
            <a:ext cx="1447501" cy="309190"/>
          </a:xfrm>
          <a:prstGeom prst="rect">
            <a:avLst/>
          </a:prstGeom>
        </p:spPr>
      </p:pic>
      <p:cxnSp>
        <p:nvCxnSpPr>
          <p:cNvPr id="7" name="Straight Connector 7"/>
          <p:cNvCxnSpPr/>
          <p:nvPr userDrawn="1"/>
        </p:nvCxnSpPr>
        <p:spPr>
          <a:xfrm>
            <a:off x="-15403" y="6332005"/>
            <a:ext cx="9159403" cy="0"/>
          </a:xfrm>
          <a:prstGeom prst="line">
            <a:avLst/>
          </a:prstGeom>
          <a:ln>
            <a:solidFill>
              <a:srgbClr val="277C7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8" name="48 Grupo"/>
          <p:cNvGrpSpPr/>
          <p:nvPr userDrawn="1"/>
        </p:nvGrpSpPr>
        <p:grpSpPr>
          <a:xfrm>
            <a:off x="2195920" y="6410473"/>
            <a:ext cx="5842953" cy="447527"/>
            <a:chOff x="2070523" y="6410473"/>
            <a:chExt cx="5842953" cy="447527"/>
          </a:xfrm>
        </p:grpSpPr>
        <p:sp>
          <p:nvSpPr>
            <p:cNvPr id="9" name="49 CuadroTexto"/>
            <p:cNvSpPr txBox="1"/>
            <p:nvPr userDrawn="1"/>
          </p:nvSpPr>
          <p:spPr>
            <a:xfrm>
              <a:off x="2665994" y="6477520"/>
              <a:ext cx="417646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i="1" dirty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ENCUESTA DE OPINIÓN EN EL ESTADO DE </a:t>
              </a:r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 VERACRUZ </a:t>
              </a:r>
            </a:p>
            <a:p>
              <a:pPr algn="ctr"/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Reporte  Ejecutivo  (Mayo de 2016)</a:t>
              </a:r>
              <a:endParaRPr lang="es-MX" sz="1000" b="1" i="1" dirty="0">
                <a:solidFill>
                  <a:srgbClr val="4BACC6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0" name="Straight Connector 17"/>
            <p:cNvCxnSpPr/>
            <p:nvPr/>
          </p:nvCxnSpPr>
          <p:spPr>
            <a:xfrm>
              <a:off x="2915816" y="6410473"/>
              <a:ext cx="4178011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2070523" y="6453336"/>
              <a:ext cx="5842953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aphicFrame>
        <p:nvGraphicFramePr>
          <p:cNvPr id="12" name="11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83051228"/>
              </p:ext>
            </p:extLst>
          </p:nvPr>
        </p:nvGraphicFramePr>
        <p:xfrm>
          <a:off x="2555776" y="6262836"/>
          <a:ext cx="762000" cy="1905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31869B"/>
                          </a:solidFill>
                          <a:effectLst/>
                          <a:latin typeface="Arial"/>
                        </a:rPr>
                        <a:t>●▲▲▲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53891437"/>
              </p:ext>
            </p:extLst>
          </p:nvPr>
        </p:nvGraphicFramePr>
        <p:xfrm>
          <a:off x="7236296" y="6262836"/>
          <a:ext cx="762000" cy="1905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b="0" i="0" u="none" strike="noStrike" dirty="0">
                          <a:solidFill>
                            <a:srgbClr val="31869B"/>
                          </a:solidFill>
                          <a:effectLst/>
                          <a:latin typeface="Arial"/>
                        </a:rPr>
                        <a:t>▲▲▲●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936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"/>
          <p:cNvSpPr/>
          <p:nvPr userDrawn="1"/>
        </p:nvSpPr>
        <p:spPr>
          <a:xfrm>
            <a:off x="0" y="6332005"/>
            <a:ext cx="9144000" cy="525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8" y="6453336"/>
            <a:ext cx="1447501" cy="309190"/>
          </a:xfrm>
          <a:prstGeom prst="rect">
            <a:avLst/>
          </a:prstGeom>
        </p:spPr>
      </p:pic>
      <p:cxnSp>
        <p:nvCxnSpPr>
          <p:cNvPr id="9" name="Straight Connector 7"/>
          <p:cNvCxnSpPr/>
          <p:nvPr userDrawn="1"/>
        </p:nvCxnSpPr>
        <p:spPr>
          <a:xfrm>
            <a:off x="-15403" y="6332005"/>
            <a:ext cx="9159403" cy="0"/>
          </a:xfrm>
          <a:prstGeom prst="line">
            <a:avLst/>
          </a:prstGeom>
          <a:ln>
            <a:solidFill>
              <a:srgbClr val="277C7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0" name="48 Grupo"/>
          <p:cNvGrpSpPr/>
          <p:nvPr userDrawn="1"/>
        </p:nvGrpSpPr>
        <p:grpSpPr>
          <a:xfrm>
            <a:off x="2195920" y="6410473"/>
            <a:ext cx="5842953" cy="447527"/>
            <a:chOff x="2070523" y="6410473"/>
            <a:chExt cx="5842953" cy="447527"/>
          </a:xfrm>
        </p:grpSpPr>
        <p:sp>
          <p:nvSpPr>
            <p:cNvPr id="11" name="49 CuadroTexto"/>
            <p:cNvSpPr txBox="1"/>
            <p:nvPr/>
          </p:nvSpPr>
          <p:spPr>
            <a:xfrm>
              <a:off x="2665994" y="6477520"/>
              <a:ext cx="417646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i="1" dirty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ENCUESTA DE OPINIÓN EN EL ESTADO DE </a:t>
              </a:r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 VERACRUZ </a:t>
              </a:r>
            </a:p>
            <a:p>
              <a:pPr algn="ctr"/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Reporte  Ejecutivo  (Abril de 2016)</a:t>
              </a:r>
              <a:endParaRPr lang="es-MX" sz="1000" b="1" i="1" dirty="0">
                <a:solidFill>
                  <a:srgbClr val="4BACC6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2" name="Straight Connector 17"/>
            <p:cNvCxnSpPr/>
            <p:nvPr/>
          </p:nvCxnSpPr>
          <p:spPr>
            <a:xfrm>
              <a:off x="2915816" y="6410473"/>
              <a:ext cx="4178011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8"/>
            <p:cNvCxnSpPr/>
            <p:nvPr/>
          </p:nvCxnSpPr>
          <p:spPr>
            <a:xfrm>
              <a:off x="2070523" y="6453336"/>
              <a:ext cx="5842953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aphicFrame>
        <p:nvGraphicFramePr>
          <p:cNvPr id="14" name="52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27679132"/>
              </p:ext>
            </p:extLst>
          </p:nvPr>
        </p:nvGraphicFramePr>
        <p:xfrm>
          <a:off x="7202636" y="6309320"/>
          <a:ext cx="393700" cy="190500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+mn-lt"/>
                        </a:rPr>
                        <a:t>▲▲●●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5" name="57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449895"/>
              </p:ext>
            </p:extLst>
          </p:nvPr>
        </p:nvGraphicFramePr>
        <p:xfrm>
          <a:off x="2699792" y="6185744"/>
          <a:ext cx="393700" cy="267592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759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●●▲▲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003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0" y="6332005"/>
            <a:ext cx="9144000" cy="525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8" y="6453336"/>
            <a:ext cx="1447501" cy="309190"/>
          </a:xfrm>
          <a:prstGeom prst="rect">
            <a:avLst/>
          </a:prstGeom>
        </p:spPr>
      </p:pic>
      <p:cxnSp>
        <p:nvCxnSpPr>
          <p:cNvPr id="10" name="Straight Connector 7"/>
          <p:cNvCxnSpPr/>
          <p:nvPr userDrawn="1"/>
        </p:nvCxnSpPr>
        <p:spPr>
          <a:xfrm>
            <a:off x="-15403" y="6332005"/>
            <a:ext cx="9159403" cy="0"/>
          </a:xfrm>
          <a:prstGeom prst="line">
            <a:avLst/>
          </a:prstGeom>
          <a:ln>
            <a:solidFill>
              <a:srgbClr val="277C7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1" name="48 Grupo"/>
          <p:cNvGrpSpPr/>
          <p:nvPr userDrawn="1"/>
        </p:nvGrpSpPr>
        <p:grpSpPr>
          <a:xfrm>
            <a:off x="2195920" y="6410473"/>
            <a:ext cx="5842953" cy="447527"/>
            <a:chOff x="2070523" y="6410473"/>
            <a:chExt cx="5842953" cy="447527"/>
          </a:xfrm>
        </p:grpSpPr>
        <p:sp>
          <p:nvSpPr>
            <p:cNvPr id="12" name="49 CuadroTexto"/>
            <p:cNvSpPr txBox="1"/>
            <p:nvPr/>
          </p:nvSpPr>
          <p:spPr>
            <a:xfrm>
              <a:off x="2665994" y="6477520"/>
              <a:ext cx="417646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i="1" dirty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ENCUESTA DE OPINIÓN EN EL ESTADO DE </a:t>
              </a:r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 VERACRUZ </a:t>
              </a:r>
            </a:p>
            <a:p>
              <a:pPr algn="ctr"/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Reporte  Ejecutivo  (Abril de 2016)</a:t>
              </a:r>
              <a:endParaRPr lang="es-MX" sz="1000" b="1" i="1" dirty="0">
                <a:solidFill>
                  <a:srgbClr val="4BACC6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3" name="Straight Connector 17"/>
            <p:cNvCxnSpPr/>
            <p:nvPr/>
          </p:nvCxnSpPr>
          <p:spPr>
            <a:xfrm>
              <a:off x="2915816" y="6410473"/>
              <a:ext cx="4178011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8"/>
            <p:cNvCxnSpPr/>
            <p:nvPr/>
          </p:nvCxnSpPr>
          <p:spPr>
            <a:xfrm>
              <a:off x="2070523" y="6453336"/>
              <a:ext cx="5842953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aphicFrame>
        <p:nvGraphicFramePr>
          <p:cNvPr id="15" name="52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68056451"/>
              </p:ext>
            </p:extLst>
          </p:nvPr>
        </p:nvGraphicFramePr>
        <p:xfrm>
          <a:off x="7202636" y="6309320"/>
          <a:ext cx="393700" cy="190500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+mn-lt"/>
                        </a:rPr>
                        <a:t>▲▲●●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57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60988139"/>
              </p:ext>
            </p:extLst>
          </p:nvPr>
        </p:nvGraphicFramePr>
        <p:xfrm>
          <a:off x="2699792" y="6185744"/>
          <a:ext cx="393700" cy="267592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759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●●▲▲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3022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0" y="6332005"/>
            <a:ext cx="9144000" cy="525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8" y="6453336"/>
            <a:ext cx="1447501" cy="309190"/>
          </a:xfrm>
          <a:prstGeom prst="rect">
            <a:avLst/>
          </a:prstGeom>
        </p:spPr>
      </p:pic>
      <p:cxnSp>
        <p:nvCxnSpPr>
          <p:cNvPr id="10" name="Straight Connector 7"/>
          <p:cNvCxnSpPr/>
          <p:nvPr userDrawn="1"/>
        </p:nvCxnSpPr>
        <p:spPr>
          <a:xfrm>
            <a:off x="-15403" y="6332005"/>
            <a:ext cx="9159403" cy="0"/>
          </a:xfrm>
          <a:prstGeom prst="line">
            <a:avLst/>
          </a:prstGeom>
          <a:ln>
            <a:solidFill>
              <a:srgbClr val="277C7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1" name="48 Grupo"/>
          <p:cNvGrpSpPr/>
          <p:nvPr userDrawn="1"/>
        </p:nvGrpSpPr>
        <p:grpSpPr>
          <a:xfrm>
            <a:off x="2195920" y="6410473"/>
            <a:ext cx="5842953" cy="447527"/>
            <a:chOff x="2070523" y="6410473"/>
            <a:chExt cx="5842953" cy="447527"/>
          </a:xfrm>
        </p:grpSpPr>
        <p:sp>
          <p:nvSpPr>
            <p:cNvPr id="12" name="49 CuadroTexto"/>
            <p:cNvSpPr txBox="1"/>
            <p:nvPr/>
          </p:nvSpPr>
          <p:spPr>
            <a:xfrm>
              <a:off x="2665994" y="6477520"/>
              <a:ext cx="417646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i="1" dirty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ENCUESTA DE OPINIÓN EN EL ESTADO DE </a:t>
              </a:r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 VERACRUZ </a:t>
              </a:r>
            </a:p>
            <a:p>
              <a:pPr algn="ctr"/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Reporte  Ejecutivo  (Abril de 2016)</a:t>
              </a:r>
              <a:endParaRPr lang="es-MX" sz="1000" b="1" i="1" dirty="0">
                <a:solidFill>
                  <a:srgbClr val="4BACC6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3" name="Straight Connector 17"/>
            <p:cNvCxnSpPr/>
            <p:nvPr/>
          </p:nvCxnSpPr>
          <p:spPr>
            <a:xfrm>
              <a:off x="2915816" y="6410473"/>
              <a:ext cx="4178011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8"/>
            <p:cNvCxnSpPr/>
            <p:nvPr/>
          </p:nvCxnSpPr>
          <p:spPr>
            <a:xfrm>
              <a:off x="2070523" y="6453336"/>
              <a:ext cx="5842953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aphicFrame>
        <p:nvGraphicFramePr>
          <p:cNvPr id="15" name="52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58932401"/>
              </p:ext>
            </p:extLst>
          </p:nvPr>
        </p:nvGraphicFramePr>
        <p:xfrm>
          <a:off x="7202636" y="6309320"/>
          <a:ext cx="393700" cy="190500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+mn-lt"/>
                        </a:rPr>
                        <a:t>▲▲●●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57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145682463"/>
              </p:ext>
            </p:extLst>
          </p:nvPr>
        </p:nvGraphicFramePr>
        <p:xfrm>
          <a:off x="2699792" y="6185744"/>
          <a:ext cx="393700" cy="267592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759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●●▲▲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0323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"/>
          <p:cNvSpPr/>
          <p:nvPr userDrawn="1"/>
        </p:nvSpPr>
        <p:spPr>
          <a:xfrm>
            <a:off x="0" y="6332005"/>
            <a:ext cx="9144000" cy="525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8" y="6453336"/>
            <a:ext cx="1447501" cy="309190"/>
          </a:xfrm>
          <a:prstGeom prst="rect">
            <a:avLst/>
          </a:prstGeom>
        </p:spPr>
      </p:pic>
      <p:cxnSp>
        <p:nvCxnSpPr>
          <p:cNvPr id="9" name="Straight Connector 7"/>
          <p:cNvCxnSpPr/>
          <p:nvPr userDrawn="1"/>
        </p:nvCxnSpPr>
        <p:spPr>
          <a:xfrm>
            <a:off x="-15403" y="6332005"/>
            <a:ext cx="9159403" cy="0"/>
          </a:xfrm>
          <a:prstGeom prst="line">
            <a:avLst/>
          </a:prstGeom>
          <a:ln>
            <a:solidFill>
              <a:srgbClr val="277C7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0" name="48 Grupo"/>
          <p:cNvGrpSpPr/>
          <p:nvPr userDrawn="1"/>
        </p:nvGrpSpPr>
        <p:grpSpPr>
          <a:xfrm>
            <a:off x="2195920" y="6410473"/>
            <a:ext cx="5842953" cy="447527"/>
            <a:chOff x="2070523" y="6410473"/>
            <a:chExt cx="5842953" cy="447527"/>
          </a:xfrm>
        </p:grpSpPr>
        <p:sp>
          <p:nvSpPr>
            <p:cNvPr id="11" name="49 CuadroTexto"/>
            <p:cNvSpPr txBox="1"/>
            <p:nvPr/>
          </p:nvSpPr>
          <p:spPr>
            <a:xfrm>
              <a:off x="2665994" y="6477520"/>
              <a:ext cx="417646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i="1" dirty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ENCUESTA DE OPINIÓN EN EL ESTADO DE </a:t>
              </a:r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 VERACRUZ </a:t>
              </a:r>
            </a:p>
            <a:p>
              <a:pPr algn="ctr"/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Reporte  Ejecutivo  (Abril de 2016)</a:t>
              </a:r>
              <a:endParaRPr lang="es-MX" sz="1000" b="1" i="1" dirty="0">
                <a:solidFill>
                  <a:srgbClr val="4BACC6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2" name="Straight Connector 17"/>
            <p:cNvCxnSpPr/>
            <p:nvPr/>
          </p:nvCxnSpPr>
          <p:spPr>
            <a:xfrm>
              <a:off x="2915816" y="6410473"/>
              <a:ext cx="4178011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8"/>
            <p:cNvCxnSpPr/>
            <p:nvPr/>
          </p:nvCxnSpPr>
          <p:spPr>
            <a:xfrm>
              <a:off x="2070523" y="6453336"/>
              <a:ext cx="5842953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aphicFrame>
        <p:nvGraphicFramePr>
          <p:cNvPr id="14" name="52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51369808"/>
              </p:ext>
            </p:extLst>
          </p:nvPr>
        </p:nvGraphicFramePr>
        <p:xfrm>
          <a:off x="7202636" y="6309320"/>
          <a:ext cx="393700" cy="190500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+mn-lt"/>
                        </a:rPr>
                        <a:t>▲▲●●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5" name="57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69389534"/>
              </p:ext>
            </p:extLst>
          </p:nvPr>
        </p:nvGraphicFramePr>
        <p:xfrm>
          <a:off x="2699792" y="6185744"/>
          <a:ext cx="393700" cy="267592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759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●●▲▲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57716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"/>
          <p:cNvSpPr/>
          <p:nvPr userDrawn="1"/>
        </p:nvSpPr>
        <p:spPr>
          <a:xfrm>
            <a:off x="0" y="6332005"/>
            <a:ext cx="9144000" cy="525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8" y="6453336"/>
            <a:ext cx="1447501" cy="309190"/>
          </a:xfrm>
          <a:prstGeom prst="rect">
            <a:avLst/>
          </a:prstGeom>
        </p:spPr>
      </p:pic>
      <p:cxnSp>
        <p:nvCxnSpPr>
          <p:cNvPr id="9" name="Straight Connector 7"/>
          <p:cNvCxnSpPr/>
          <p:nvPr userDrawn="1"/>
        </p:nvCxnSpPr>
        <p:spPr>
          <a:xfrm>
            <a:off x="-15403" y="6332005"/>
            <a:ext cx="9159403" cy="0"/>
          </a:xfrm>
          <a:prstGeom prst="line">
            <a:avLst/>
          </a:prstGeom>
          <a:ln>
            <a:solidFill>
              <a:srgbClr val="277C7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0" name="48 Grupo"/>
          <p:cNvGrpSpPr/>
          <p:nvPr userDrawn="1"/>
        </p:nvGrpSpPr>
        <p:grpSpPr>
          <a:xfrm>
            <a:off x="2195920" y="6410473"/>
            <a:ext cx="5842953" cy="447527"/>
            <a:chOff x="2070523" y="6410473"/>
            <a:chExt cx="5842953" cy="447527"/>
          </a:xfrm>
        </p:grpSpPr>
        <p:sp>
          <p:nvSpPr>
            <p:cNvPr id="11" name="49 CuadroTexto"/>
            <p:cNvSpPr txBox="1"/>
            <p:nvPr/>
          </p:nvSpPr>
          <p:spPr>
            <a:xfrm>
              <a:off x="2665994" y="6477520"/>
              <a:ext cx="417646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i="1" dirty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ENCUESTA DE OPINIÓN EN EL ESTADO DE </a:t>
              </a:r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 VERACRUZ </a:t>
              </a:r>
            </a:p>
            <a:p>
              <a:pPr algn="ctr"/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Reporte  Ejecutivo  (Abril de 2016)</a:t>
              </a:r>
              <a:endParaRPr lang="es-MX" sz="1000" b="1" i="1" dirty="0">
                <a:solidFill>
                  <a:srgbClr val="4BACC6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2" name="Straight Connector 17"/>
            <p:cNvCxnSpPr/>
            <p:nvPr/>
          </p:nvCxnSpPr>
          <p:spPr>
            <a:xfrm>
              <a:off x="2915816" y="6410473"/>
              <a:ext cx="4178011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8"/>
            <p:cNvCxnSpPr/>
            <p:nvPr/>
          </p:nvCxnSpPr>
          <p:spPr>
            <a:xfrm>
              <a:off x="2070523" y="6453336"/>
              <a:ext cx="5842953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aphicFrame>
        <p:nvGraphicFramePr>
          <p:cNvPr id="14" name="52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71109903"/>
              </p:ext>
            </p:extLst>
          </p:nvPr>
        </p:nvGraphicFramePr>
        <p:xfrm>
          <a:off x="7202636" y="6309320"/>
          <a:ext cx="393700" cy="190500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+mn-lt"/>
                        </a:rPr>
                        <a:t>▲▲●●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5" name="57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07537178"/>
              </p:ext>
            </p:extLst>
          </p:nvPr>
        </p:nvGraphicFramePr>
        <p:xfrm>
          <a:off x="2699792" y="6185744"/>
          <a:ext cx="393700" cy="267592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759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●●▲▲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00394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676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"/>
          <p:cNvSpPr/>
          <p:nvPr userDrawn="1"/>
        </p:nvSpPr>
        <p:spPr>
          <a:xfrm>
            <a:off x="0" y="6332005"/>
            <a:ext cx="9144000" cy="525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8" y="6453336"/>
            <a:ext cx="1447501" cy="309190"/>
          </a:xfrm>
          <a:prstGeom prst="rect">
            <a:avLst/>
          </a:prstGeom>
        </p:spPr>
      </p:pic>
      <p:cxnSp>
        <p:nvCxnSpPr>
          <p:cNvPr id="9" name="Straight Connector 7"/>
          <p:cNvCxnSpPr/>
          <p:nvPr userDrawn="1"/>
        </p:nvCxnSpPr>
        <p:spPr>
          <a:xfrm>
            <a:off x="-15403" y="6332005"/>
            <a:ext cx="9159403" cy="0"/>
          </a:xfrm>
          <a:prstGeom prst="line">
            <a:avLst/>
          </a:prstGeom>
          <a:ln>
            <a:solidFill>
              <a:srgbClr val="277C7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0" name="48 Grupo"/>
          <p:cNvGrpSpPr/>
          <p:nvPr userDrawn="1"/>
        </p:nvGrpSpPr>
        <p:grpSpPr>
          <a:xfrm>
            <a:off x="2195920" y="6410473"/>
            <a:ext cx="5842953" cy="447527"/>
            <a:chOff x="2070523" y="6410473"/>
            <a:chExt cx="5842953" cy="447527"/>
          </a:xfrm>
        </p:grpSpPr>
        <p:sp>
          <p:nvSpPr>
            <p:cNvPr id="11" name="49 CuadroTexto"/>
            <p:cNvSpPr txBox="1"/>
            <p:nvPr/>
          </p:nvSpPr>
          <p:spPr>
            <a:xfrm>
              <a:off x="2665994" y="6477520"/>
              <a:ext cx="417646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i="1" dirty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ENCUESTA DE OPINIÓN EN EL ESTADO DE </a:t>
              </a:r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 VERACRUZ </a:t>
              </a:r>
            </a:p>
            <a:p>
              <a:pPr algn="ctr"/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Reporte  Ejecutivo  (Abril de 2016)</a:t>
              </a:r>
              <a:endParaRPr lang="es-MX" sz="1000" b="1" i="1" dirty="0">
                <a:solidFill>
                  <a:srgbClr val="4BACC6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2" name="Straight Connector 17"/>
            <p:cNvCxnSpPr/>
            <p:nvPr/>
          </p:nvCxnSpPr>
          <p:spPr>
            <a:xfrm>
              <a:off x="2915816" y="6410473"/>
              <a:ext cx="4178011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8"/>
            <p:cNvCxnSpPr/>
            <p:nvPr/>
          </p:nvCxnSpPr>
          <p:spPr>
            <a:xfrm>
              <a:off x="2070523" y="6453336"/>
              <a:ext cx="5842953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aphicFrame>
        <p:nvGraphicFramePr>
          <p:cNvPr id="14" name="52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05887467"/>
              </p:ext>
            </p:extLst>
          </p:nvPr>
        </p:nvGraphicFramePr>
        <p:xfrm>
          <a:off x="7202636" y="6309320"/>
          <a:ext cx="393700" cy="190500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+mn-lt"/>
                        </a:rPr>
                        <a:t>▲▲●●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5" name="57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83405693"/>
              </p:ext>
            </p:extLst>
          </p:nvPr>
        </p:nvGraphicFramePr>
        <p:xfrm>
          <a:off x="2699792" y="6185744"/>
          <a:ext cx="393700" cy="267592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759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●●▲▲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479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"/>
          <p:cNvSpPr/>
          <p:nvPr userDrawn="1"/>
        </p:nvSpPr>
        <p:spPr>
          <a:xfrm>
            <a:off x="0" y="6332005"/>
            <a:ext cx="9144000" cy="525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8" y="6453336"/>
            <a:ext cx="1447501" cy="309190"/>
          </a:xfrm>
          <a:prstGeom prst="rect">
            <a:avLst/>
          </a:prstGeom>
        </p:spPr>
      </p:pic>
      <p:cxnSp>
        <p:nvCxnSpPr>
          <p:cNvPr id="9" name="Straight Connector 7"/>
          <p:cNvCxnSpPr/>
          <p:nvPr userDrawn="1"/>
        </p:nvCxnSpPr>
        <p:spPr>
          <a:xfrm>
            <a:off x="-15403" y="6332005"/>
            <a:ext cx="9159403" cy="0"/>
          </a:xfrm>
          <a:prstGeom prst="line">
            <a:avLst/>
          </a:prstGeom>
          <a:ln>
            <a:solidFill>
              <a:srgbClr val="277C7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0" name="48 Grupo"/>
          <p:cNvGrpSpPr/>
          <p:nvPr userDrawn="1"/>
        </p:nvGrpSpPr>
        <p:grpSpPr>
          <a:xfrm>
            <a:off x="2195920" y="6410473"/>
            <a:ext cx="5842953" cy="447527"/>
            <a:chOff x="2070523" y="6410473"/>
            <a:chExt cx="5842953" cy="447527"/>
          </a:xfrm>
        </p:grpSpPr>
        <p:sp>
          <p:nvSpPr>
            <p:cNvPr id="11" name="49 CuadroTexto"/>
            <p:cNvSpPr txBox="1"/>
            <p:nvPr/>
          </p:nvSpPr>
          <p:spPr>
            <a:xfrm>
              <a:off x="2665994" y="6477520"/>
              <a:ext cx="417646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i="1" dirty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ENCUESTA DE OPINIÓN EN EL ESTADO DE </a:t>
              </a:r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 VERACRUZ </a:t>
              </a:r>
            </a:p>
            <a:p>
              <a:pPr algn="ctr"/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Reporte  Ejecutivo  (Abril de 2016)</a:t>
              </a:r>
              <a:endParaRPr lang="es-MX" sz="1000" b="1" i="1" dirty="0">
                <a:solidFill>
                  <a:srgbClr val="4BACC6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2" name="Straight Connector 17"/>
            <p:cNvCxnSpPr/>
            <p:nvPr/>
          </p:nvCxnSpPr>
          <p:spPr>
            <a:xfrm>
              <a:off x="2915816" y="6410473"/>
              <a:ext cx="4178011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8"/>
            <p:cNvCxnSpPr/>
            <p:nvPr/>
          </p:nvCxnSpPr>
          <p:spPr>
            <a:xfrm>
              <a:off x="2070523" y="6453336"/>
              <a:ext cx="5842953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aphicFrame>
        <p:nvGraphicFramePr>
          <p:cNvPr id="14" name="52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56293887"/>
              </p:ext>
            </p:extLst>
          </p:nvPr>
        </p:nvGraphicFramePr>
        <p:xfrm>
          <a:off x="7202636" y="6309320"/>
          <a:ext cx="393700" cy="190500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+mn-lt"/>
                        </a:rPr>
                        <a:t>▲▲●●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5" name="57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57621957"/>
              </p:ext>
            </p:extLst>
          </p:nvPr>
        </p:nvGraphicFramePr>
        <p:xfrm>
          <a:off x="2699792" y="6185744"/>
          <a:ext cx="393700" cy="267592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759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●●▲▲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0299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0" y="6332005"/>
            <a:ext cx="9144000" cy="525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8" y="6453336"/>
            <a:ext cx="1447501" cy="309190"/>
          </a:xfrm>
          <a:prstGeom prst="rect">
            <a:avLst/>
          </a:prstGeom>
        </p:spPr>
      </p:pic>
      <p:cxnSp>
        <p:nvCxnSpPr>
          <p:cNvPr id="10" name="Straight Connector 7"/>
          <p:cNvCxnSpPr/>
          <p:nvPr userDrawn="1"/>
        </p:nvCxnSpPr>
        <p:spPr>
          <a:xfrm>
            <a:off x="-15403" y="6332005"/>
            <a:ext cx="9159403" cy="0"/>
          </a:xfrm>
          <a:prstGeom prst="line">
            <a:avLst/>
          </a:prstGeom>
          <a:ln>
            <a:solidFill>
              <a:srgbClr val="277C7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1" name="48 Grupo"/>
          <p:cNvGrpSpPr/>
          <p:nvPr userDrawn="1"/>
        </p:nvGrpSpPr>
        <p:grpSpPr>
          <a:xfrm>
            <a:off x="2195920" y="6410473"/>
            <a:ext cx="5842953" cy="447527"/>
            <a:chOff x="2070523" y="6410473"/>
            <a:chExt cx="5842953" cy="447527"/>
          </a:xfrm>
        </p:grpSpPr>
        <p:sp>
          <p:nvSpPr>
            <p:cNvPr id="12" name="49 CuadroTexto"/>
            <p:cNvSpPr txBox="1"/>
            <p:nvPr/>
          </p:nvSpPr>
          <p:spPr>
            <a:xfrm>
              <a:off x="2665994" y="6477520"/>
              <a:ext cx="417646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i="1" dirty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ENCUESTA DE OPINIÓN EN EL ESTADO DE </a:t>
              </a:r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 VERACRUZ </a:t>
              </a:r>
            </a:p>
            <a:p>
              <a:pPr algn="ctr"/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Reporte  Ejecutivo  (Abril de 2016)</a:t>
              </a:r>
              <a:endParaRPr lang="es-MX" sz="1000" b="1" i="1" dirty="0">
                <a:solidFill>
                  <a:srgbClr val="4BACC6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3" name="Straight Connector 17"/>
            <p:cNvCxnSpPr/>
            <p:nvPr/>
          </p:nvCxnSpPr>
          <p:spPr>
            <a:xfrm>
              <a:off x="2915816" y="6410473"/>
              <a:ext cx="4178011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8"/>
            <p:cNvCxnSpPr/>
            <p:nvPr/>
          </p:nvCxnSpPr>
          <p:spPr>
            <a:xfrm>
              <a:off x="2070523" y="6453336"/>
              <a:ext cx="5842953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aphicFrame>
        <p:nvGraphicFramePr>
          <p:cNvPr id="15" name="52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40997832"/>
              </p:ext>
            </p:extLst>
          </p:nvPr>
        </p:nvGraphicFramePr>
        <p:xfrm>
          <a:off x="7202636" y="6309320"/>
          <a:ext cx="393700" cy="190500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+mn-lt"/>
                        </a:rPr>
                        <a:t>▲▲●●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57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09962192"/>
              </p:ext>
            </p:extLst>
          </p:nvPr>
        </p:nvGraphicFramePr>
        <p:xfrm>
          <a:off x="2699792" y="6185744"/>
          <a:ext cx="393700" cy="267592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759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●●▲▲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85614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3"/>
          <p:cNvSpPr/>
          <p:nvPr userDrawn="1"/>
        </p:nvSpPr>
        <p:spPr>
          <a:xfrm>
            <a:off x="0" y="6332005"/>
            <a:ext cx="9144000" cy="525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1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8" y="6453336"/>
            <a:ext cx="1447501" cy="309190"/>
          </a:xfrm>
          <a:prstGeom prst="rect">
            <a:avLst/>
          </a:prstGeom>
        </p:spPr>
      </p:pic>
      <p:cxnSp>
        <p:nvCxnSpPr>
          <p:cNvPr id="12" name="Straight Connector 7"/>
          <p:cNvCxnSpPr/>
          <p:nvPr userDrawn="1"/>
        </p:nvCxnSpPr>
        <p:spPr>
          <a:xfrm>
            <a:off x="-15403" y="6332005"/>
            <a:ext cx="9159403" cy="0"/>
          </a:xfrm>
          <a:prstGeom prst="line">
            <a:avLst/>
          </a:prstGeom>
          <a:ln>
            <a:solidFill>
              <a:srgbClr val="277C7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3" name="48 Grupo"/>
          <p:cNvGrpSpPr/>
          <p:nvPr userDrawn="1"/>
        </p:nvGrpSpPr>
        <p:grpSpPr>
          <a:xfrm>
            <a:off x="2195920" y="6410473"/>
            <a:ext cx="5842953" cy="447527"/>
            <a:chOff x="2070523" y="6410473"/>
            <a:chExt cx="5842953" cy="447527"/>
          </a:xfrm>
        </p:grpSpPr>
        <p:sp>
          <p:nvSpPr>
            <p:cNvPr id="14" name="49 CuadroTexto"/>
            <p:cNvSpPr txBox="1"/>
            <p:nvPr/>
          </p:nvSpPr>
          <p:spPr>
            <a:xfrm>
              <a:off x="2665994" y="6477520"/>
              <a:ext cx="417646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i="1" dirty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ENCUESTA DE OPINIÓN EN EL ESTADO DE </a:t>
              </a:r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 VERACRUZ </a:t>
              </a:r>
            </a:p>
            <a:p>
              <a:pPr algn="ctr"/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Reporte  Ejecutivo  (Abril de 2016)</a:t>
              </a:r>
              <a:endParaRPr lang="es-MX" sz="1000" b="1" i="1" dirty="0">
                <a:solidFill>
                  <a:srgbClr val="4BACC6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5" name="Straight Connector 17"/>
            <p:cNvCxnSpPr/>
            <p:nvPr/>
          </p:nvCxnSpPr>
          <p:spPr>
            <a:xfrm>
              <a:off x="2915816" y="6410473"/>
              <a:ext cx="4178011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"/>
            <p:cNvCxnSpPr/>
            <p:nvPr/>
          </p:nvCxnSpPr>
          <p:spPr>
            <a:xfrm>
              <a:off x="2070523" y="6453336"/>
              <a:ext cx="5842953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aphicFrame>
        <p:nvGraphicFramePr>
          <p:cNvPr id="17" name="52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88652943"/>
              </p:ext>
            </p:extLst>
          </p:nvPr>
        </p:nvGraphicFramePr>
        <p:xfrm>
          <a:off x="7202636" y="6309320"/>
          <a:ext cx="393700" cy="190500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+mn-lt"/>
                        </a:rPr>
                        <a:t>▲▲●●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8" name="57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4517876"/>
              </p:ext>
            </p:extLst>
          </p:nvPr>
        </p:nvGraphicFramePr>
        <p:xfrm>
          <a:off x="2699792" y="6185744"/>
          <a:ext cx="393700" cy="267592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759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●●▲▲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74348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3"/>
          <p:cNvSpPr/>
          <p:nvPr userDrawn="1"/>
        </p:nvSpPr>
        <p:spPr>
          <a:xfrm>
            <a:off x="0" y="6332005"/>
            <a:ext cx="9144000" cy="525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8" y="6453336"/>
            <a:ext cx="1447501" cy="30919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-15403" y="6332005"/>
            <a:ext cx="9159403" cy="0"/>
          </a:xfrm>
          <a:prstGeom prst="line">
            <a:avLst/>
          </a:prstGeom>
          <a:ln>
            <a:solidFill>
              <a:srgbClr val="277C7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9" name="48 Grupo"/>
          <p:cNvGrpSpPr/>
          <p:nvPr userDrawn="1"/>
        </p:nvGrpSpPr>
        <p:grpSpPr>
          <a:xfrm>
            <a:off x="2195920" y="6410473"/>
            <a:ext cx="5842953" cy="447527"/>
            <a:chOff x="2070523" y="6410473"/>
            <a:chExt cx="5842953" cy="447527"/>
          </a:xfrm>
        </p:grpSpPr>
        <p:sp>
          <p:nvSpPr>
            <p:cNvPr id="10" name="49 CuadroTexto"/>
            <p:cNvSpPr txBox="1"/>
            <p:nvPr/>
          </p:nvSpPr>
          <p:spPr>
            <a:xfrm>
              <a:off x="2665994" y="6477520"/>
              <a:ext cx="417646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i="1" dirty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ENCUESTA DE OPINIÓN EN EL ESTADO DE </a:t>
              </a:r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 VERACRUZ </a:t>
              </a:r>
            </a:p>
            <a:p>
              <a:pPr algn="ctr"/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Reporte  Ejecutivo  (Abril de 2016)</a:t>
              </a:r>
              <a:endParaRPr lang="es-MX" sz="1000" b="1" i="1" dirty="0">
                <a:solidFill>
                  <a:srgbClr val="4BACC6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1" name="Straight Connector 17"/>
            <p:cNvCxnSpPr/>
            <p:nvPr/>
          </p:nvCxnSpPr>
          <p:spPr>
            <a:xfrm>
              <a:off x="2915816" y="6410473"/>
              <a:ext cx="4178011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8"/>
            <p:cNvCxnSpPr/>
            <p:nvPr/>
          </p:nvCxnSpPr>
          <p:spPr>
            <a:xfrm>
              <a:off x="2070523" y="6453336"/>
              <a:ext cx="5842953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aphicFrame>
        <p:nvGraphicFramePr>
          <p:cNvPr id="13" name="52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13294950"/>
              </p:ext>
            </p:extLst>
          </p:nvPr>
        </p:nvGraphicFramePr>
        <p:xfrm>
          <a:off x="7202636" y="6309320"/>
          <a:ext cx="393700" cy="190500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+mn-lt"/>
                        </a:rPr>
                        <a:t>▲▲●●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4" name="57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38679470"/>
              </p:ext>
            </p:extLst>
          </p:nvPr>
        </p:nvGraphicFramePr>
        <p:xfrm>
          <a:off x="2699792" y="6185744"/>
          <a:ext cx="393700" cy="267592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759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●●▲▲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666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0" y="6332005"/>
            <a:ext cx="9144000" cy="525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8" y="6453336"/>
            <a:ext cx="1447501" cy="309190"/>
          </a:xfrm>
          <a:prstGeom prst="rect">
            <a:avLst/>
          </a:prstGeom>
        </p:spPr>
      </p:pic>
      <p:cxnSp>
        <p:nvCxnSpPr>
          <p:cNvPr id="10" name="Straight Connector 7"/>
          <p:cNvCxnSpPr/>
          <p:nvPr userDrawn="1"/>
        </p:nvCxnSpPr>
        <p:spPr>
          <a:xfrm>
            <a:off x="-15403" y="6332005"/>
            <a:ext cx="9159403" cy="0"/>
          </a:xfrm>
          <a:prstGeom prst="line">
            <a:avLst/>
          </a:prstGeom>
          <a:ln>
            <a:solidFill>
              <a:srgbClr val="277C7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1" name="48 Grupo"/>
          <p:cNvGrpSpPr/>
          <p:nvPr userDrawn="1"/>
        </p:nvGrpSpPr>
        <p:grpSpPr>
          <a:xfrm>
            <a:off x="2195920" y="6410473"/>
            <a:ext cx="5842953" cy="447527"/>
            <a:chOff x="2070523" y="6410473"/>
            <a:chExt cx="5842953" cy="447527"/>
          </a:xfrm>
        </p:grpSpPr>
        <p:sp>
          <p:nvSpPr>
            <p:cNvPr id="12" name="49 CuadroTexto"/>
            <p:cNvSpPr txBox="1"/>
            <p:nvPr/>
          </p:nvSpPr>
          <p:spPr>
            <a:xfrm>
              <a:off x="2665994" y="6477520"/>
              <a:ext cx="417646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i="1" dirty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ENCUESTA DE OPINIÓN EN EL ESTADO DE </a:t>
              </a:r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 VERACRUZ </a:t>
              </a:r>
            </a:p>
            <a:p>
              <a:pPr algn="ctr"/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Reporte  Ejecutivo  (Abril de 2016)</a:t>
              </a:r>
              <a:endParaRPr lang="es-MX" sz="1000" b="1" i="1" dirty="0">
                <a:solidFill>
                  <a:srgbClr val="4BACC6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3" name="Straight Connector 17"/>
            <p:cNvCxnSpPr/>
            <p:nvPr/>
          </p:nvCxnSpPr>
          <p:spPr>
            <a:xfrm>
              <a:off x="2915816" y="6410473"/>
              <a:ext cx="4178011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8"/>
            <p:cNvCxnSpPr/>
            <p:nvPr/>
          </p:nvCxnSpPr>
          <p:spPr>
            <a:xfrm>
              <a:off x="2070523" y="6453336"/>
              <a:ext cx="5842953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aphicFrame>
        <p:nvGraphicFramePr>
          <p:cNvPr id="15" name="52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27679132"/>
              </p:ext>
            </p:extLst>
          </p:nvPr>
        </p:nvGraphicFramePr>
        <p:xfrm>
          <a:off x="7202636" y="6309320"/>
          <a:ext cx="393700" cy="190500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+mn-lt"/>
                        </a:rPr>
                        <a:t>▲▲●●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57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449895"/>
              </p:ext>
            </p:extLst>
          </p:nvPr>
        </p:nvGraphicFramePr>
        <p:xfrm>
          <a:off x="2699792" y="6185744"/>
          <a:ext cx="393700" cy="267592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759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●●▲▲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90520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6332005"/>
            <a:ext cx="9144000" cy="525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2561" y="0"/>
            <a:ext cx="497007" cy="365125"/>
          </a:xfrm>
          <a:solidFill>
            <a:srgbClr val="277C7B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3341C4ED-AF0F-4F06-986A-EBBF89CCA6D6}" type="slidenum">
              <a:rPr lang="es-MX" smtClean="0">
                <a:solidFill>
                  <a:prstClr val="white"/>
                </a:solidFill>
              </a:rPr>
              <a:pPr/>
              <a:t>‹Nr.›</a:t>
            </a:fld>
            <a:endParaRPr lang="es-MX">
              <a:solidFill>
                <a:prstClr val="white"/>
              </a:solidFill>
            </a:endParaRPr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8" y="6453336"/>
            <a:ext cx="1447501" cy="309190"/>
          </a:xfrm>
          <a:prstGeom prst="rect">
            <a:avLst/>
          </a:prstGeom>
        </p:spPr>
      </p:pic>
      <p:cxnSp>
        <p:nvCxnSpPr>
          <p:cNvPr id="7" name="Straight Connector 7"/>
          <p:cNvCxnSpPr/>
          <p:nvPr userDrawn="1"/>
        </p:nvCxnSpPr>
        <p:spPr>
          <a:xfrm>
            <a:off x="-15403" y="6332005"/>
            <a:ext cx="9159403" cy="0"/>
          </a:xfrm>
          <a:prstGeom prst="line">
            <a:avLst/>
          </a:prstGeom>
          <a:ln>
            <a:solidFill>
              <a:srgbClr val="277C7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8" name="48 Grupo"/>
          <p:cNvGrpSpPr/>
          <p:nvPr userDrawn="1"/>
        </p:nvGrpSpPr>
        <p:grpSpPr>
          <a:xfrm>
            <a:off x="2195920" y="6410473"/>
            <a:ext cx="5842953" cy="447527"/>
            <a:chOff x="2070523" y="6410473"/>
            <a:chExt cx="5842953" cy="447527"/>
          </a:xfrm>
        </p:grpSpPr>
        <p:sp>
          <p:nvSpPr>
            <p:cNvPr id="9" name="49 CuadroTexto"/>
            <p:cNvSpPr txBox="1"/>
            <p:nvPr userDrawn="1"/>
          </p:nvSpPr>
          <p:spPr>
            <a:xfrm>
              <a:off x="2665994" y="6477520"/>
              <a:ext cx="417646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i="1" dirty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ENCUESTA DE OPINIÓN EN EL ESTADO DE </a:t>
              </a:r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 VERACRUZ </a:t>
              </a:r>
            </a:p>
            <a:p>
              <a:pPr algn="ctr"/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Reporte  Ejecutivo  (Mayo de 2016)</a:t>
              </a:r>
              <a:endParaRPr lang="es-MX" sz="1000" b="1" i="1" dirty="0">
                <a:solidFill>
                  <a:srgbClr val="4BACC6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0" name="Straight Connector 17"/>
            <p:cNvCxnSpPr/>
            <p:nvPr/>
          </p:nvCxnSpPr>
          <p:spPr>
            <a:xfrm>
              <a:off x="2915816" y="6410473"/>
              <a:ext cx="4178011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2070523" y="6453336"/>
              <a:ext cx="5842953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aphicFrame>
        <p:nvGraphicFramePr>
          <p:cNvPr id="13" name="12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565997894"/>
              </p:ext>
            </p:extLst>
          </p:nvPr>
        </p:nvGraphicFramePr>
        <p:xfrm>
          <a:off x="2279213" y="6262836"/>
          <a:ext cx="762000" cy="1905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31869B"/>
                          </a:solidFill>
                          <a:effectLst/>
                          <a:latin typeface="Arial"/>
                        </a:rPr>
                        <a:t>●●●▲▲▲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15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85225283"/>
              </p:ext>
            </p:extLst>
          </p:nvPr>
        </p:nvGraphicFramePr>
        <p:xfrm>
          <a:off x="7195706" y="6262836"/>
          <a:ext cx="762000" cy="1905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31869B"/>
                          </a:solidFill>
                          <a:effectLst/>
                          <a:latin typeface="Arial"/>
                        </a:rPr>
                        <a:t>▲▲▲●●●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2407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0" y="6332005"/>
            <a:ext cx="9144000" cy="525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8" y="6453336"/>
            <a:ext cx="1447501" cy="309190"/>
          </a:xfrm>
          <a:prstGeom prst="rect">
            <a:avLst/>
          </a:prstGeom>
        </p:spPr>
      </p:pic>
      <p:cxnSp>
        <p:nvCxnSpPr>
          <p:cNvPr id="10" name="Straight Connector 7"/>
          <p:cNvCxnSpPr/>
          <p:nvPr userDrawn="1"/>
        </p:nvCxnSpPr>
        <p:spPr>
          <a:xfrm>
            <a:off x="-15403" y="6332005"/>
            <a:ext cx="9159403" cy="0"/>
          </a:xfrm>
          <a:prstGeom prst="line">
            <a:avLst/>
          </a:prstGeom>
          <a:ln>
            <a:solidFill>
              <a:srgbClr val="277C7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1" name="48 Grupo"/>
          <p:cNvGrpSpPr/>
          <p:nvPr userDrawn="1"/>
        </p:nvGrpSpPr>
        <p:grpSpPr>
          <a:xfrm>
            <a:off x="2195920" y="6410473"/>
            <a:ext cx="5842953" cy="447527"/>
            <a:chOff x="2070523" y="6410473"/>
            <a:chExt cx="5842953" cy="447527"/>
          </a:xfrm>
        </p:grpSpPr>
        <p:sp>
          <p:nvSpPr>
            <p:cNvPr id="12" name="49 CuadroTexto"/>
            <p:cNvSpPr txBox="1"/>
            <p:nvPr/>
          </p:nvSpPr>
          <p:spPr>
            <a:xfrm>
              <a:off x="2665994" y="6477520"/>
              <a:ext cx="417646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i="1" dirty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ENCUESTA DE OPINIÓN EN EL ESTADO DE </a:t>
              </a:r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 VERACRUZ </a:t>
              </a:r>
            </a:p>
            <a:p>
              <a:pPr algn="ctr"/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Reporte  Ejecutivo  (Abril de 2016)</a:t>
              </a:r>
              <a:endParaRPr lang="es-MX" sz="1000" b="1" i="1" dirty="0">
                <a:solidFill>
                  <a:srgbClr val="4BACC6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3" name="Straight Connector 17"/>
            <p:cNvCxnSpPr/>
            <p:nvPr/>
          </p:nvCxnSpPr>
          <p:spPr>
            <a:xfrm>
              <a:off x="2915816" y="6410473"/>
              <a:ext cx="4178011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8"/>
            <p:cNvCxnSpPr/>
            <p:nvPr/>
          </p:nvCxnSpPr>
          <p:spPr>
            <a:xfrm>
              <a:off x="2070523" y="6453336"/>
              <a:ext cx="5842953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aphicFrame>
        <p:nvGraphicFramePr>
          <p:cNvPr id="15" name="52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79000410"/>
              </p:ext>
            </p:extLst>
          </p:nvPr>
        </p:nvGraphicFramePr>
        <p:xfrm>
          <a:off x="7202636" y="6309320"/>
          <a:ext cx="393700" cy="190500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+mn-lt"/>
                        </a:rPr>
                        <a:t>▲▲●●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57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02204125"/>
              </p:ext>
            </p:extLst>
          </p:nvPr>
        </p:nvGraphicFramePr>
        <p:xfrm>
          <a:off x="2699792" y="6185744"/>
          <a:ext cx="393700" cy="267592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759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●●▲▲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4272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0" y="6332005"/>
            <a:ext cx="9144000" cy="525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8" y="6453336"/>
            <a:ext cx="1447501" cy="309190"/>
          </a:xfrm>
          <a:prstGeom prst="rect">
            <a:avLst/>
          </a:prstGeom>
        </p:spPr>
      </p:pic>
      <p:cxnSp>
        <p:nvCxnSpPr>
          <p:cNvPr id="10" name="Straight Connector 7"/>
          <p:cNvCxnSpPr/>
          <p:nvPr userDrawn="1"/>
        </p:nvCxnSpPr>
        <p:spPr>
          <a:xfrm>
            <a:off x="-15403" y="6332005"/>
            <a:ext cx="9159403" cy="0"/>
          </a:xfrm>
          <a:prstGeom prst="line">
            <a:avLst/>
          </a:prstGeom>
          <a:ln>
            <a:solidFill>
              <a:srgbClr val="277C7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1" name="48 Grupo"/>
          <p:cNvGrpSpPr/>
          <p:nvPr userDrawn="1"/>
        </p:nvGrpSpPr>
        <p:grpSpPr>
          <a:xfrm>
            <a:off x="2195920" y="6410473"/>
            <a:ext cx="5842953" cy="447527"/>
            <a:chOff x="2070523" y="6410473"/>
            <a:chExt cx="5842953" cy="447527"/>
          </a:xfrm>
        </p:grpSpPr>
        <p:sp>
          <p:nvSpPr>
            <p:cNvPr id="12" name="49 CuadroTexto"/>
            <p:cNvSpPr txBox="1"/>
            <p:nvPr/>
          </p:nvSpPr>
          <p:spPr>
            <a:xfrm>
              <a:off x="2665994" y="6477520"/>
              <a:ext cx="417646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i="1" dirty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ENCUESTA DE OPINIÓN EN EL ESTADO DE </a:t>
              </a:r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 VERACRUZ </a:t>
              </a:r>
            </a:p>
            <a:p>
              <a:pPr algn="ctr"/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Reporte  Ejecutivo  (Abril de 2016)</a:t>
              </a:r>
              <a:endParaRPr lang="es-MX" sz="1000" b="1" i="1" dirty="0">
                <a:solidFill>
                  <a:srgbClr val="4BACC6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3" name="Straight Connector 17"/>
            <p:cNvCxnSpPr/>
            <p:nvPr/>
          </p:nvCxnSpPr>
          <p:spPr>
            <a:xfrm>
              <a:off x="2915816" y="6410473"/>
              <a:ext cx="4178011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8"/>
            <p:cNvCxnSpPr/>
            <p:nvPr/>
          </p:nvCxnSpPr>
          <p:spPr>
            <a:xfrm>
              <a:off x="2070523" y="6453336"/>
              <a:ext cx="5842953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aphicFrame>
        <p:nvGraphicFramePr>
          <p:cNvPr id="15" name="52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76194712"/>
              </p:ext>
            </p:extLst>
          </p:nvPr>
        </p:nvGraphicFramePr>
        <p:xfrm>
          <a:off x="7202636" y="6309320"/>
          <a:ext cx="393700" cy="190500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+mn-lt"/>
                        </a:rPr>
                        <a:t>▲▲●●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57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991380337"/>
              </p:ext>
            </p:extLst>
          </p:nvPr>
        </p:nvGraphicFramePr>
        <p:xfrm>
          <a:off x="2699792" y="6185744"/>
          <a:ext cx="393700" cy="267592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759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●●▲▲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3162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"/>
          <p:cNvSpPr/>
          <p:nvPr userDrawn="1"/>
        </p:nvSpPr>
        <p:spPr>
          <a:xfrm>
            <a:off x="0" y="6332005"/>
            <a:ext cx="9144000" cy="525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8" y="6453336"/>
            <a:ext cx="1447501" cy="309190"/>
          </a:xfrm>
          <a:prstGeom prst="rect">
            <a:avLst/>
          </a:prstGeom>
        </p:spPr>
      </p:pic>
      <p:cxnSp>
        <p:nvCxnSpPr>
          <p:cNvPr id="9" name="Straight Connector 7"/>
          <p:cNvCxnSpPr/>
          <p:nvPr userDrawn="1"/>
        </p:nvCxnSpPr>
        <p:spPr>
          <a:xfrm>
            <a:off x="-15403" y="6332005"/>
            <a:ext cx="9159403" cy="0"/>
          </a:xfrm>
          <a:prstGeom prst="line">
            <a:avLst/>
          </a:prstGeom>
          <a:ln>
            <a:solidFill>
              <a:srgbClr val="277C7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0" name="48 Grupo"/>
          <p:cNvGrpSpPr/>
          <p:nvPr userDrawn="1"/>
        </p:nvGrpSpPr>
        <p:grpSpPr>
          <a:xfrm>
            <a:off x="2195920" y="6410473"/>
            <a:ext cx="5842953" cy="447527"/>
            <a:chOff x="2070523" y="6410473"/>
            <a:chExt cx="5842953" cy="447527"/>
          </a:xfrm>
        </p:grpSpPr>
        <p:sp>
          <p:nvSpPr>
            <p:cNvPr id="11" name="49 CuadroTexto"/>
            <p:cNvSpPr txBox="1"/>
            <p:nvPr/>
          </p:nvSpPr>
          <p:spPr>
            <a:xfrm>
              <a:off x="2665994" y="6477520"/>
              <a:ext cx="417646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i="1" dirty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ENCUESTA DE OPINIÓN EN EL ESTADO DE </a:t>
              </a:r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 VERACRUZ </a:t>
              </a:r>
            </a:p>
            <a:p>
              <a:pPr algn="ctr"/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Reporte  Ejecutivo  (Abril de 2016)</a:t>
              </a:r>
              <a:endParaRPr lang="es-MX" sz="1000" b="1" i="1" dirty="0">
                <a:solidFill>
                  <a:srgbClr val="4BACC6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2" name="Straight Connector 17"/>
            <p:cNvCxnSpPr/>
            <p:nvPr/>
          </p:nvCxnSpPr>
          <p:spPr>
            <a:xfrm>
              <a:off x="2915816" y="6410473"/>
              <a:ext cx="4178011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8"/>
            <p:cNvCxnSpPr/>
            <p:nvPr/>
          </p:nvCxnSpPr>
          <p:spPr>
            <a:xfrm>
              <a:off x="2070523" y="6453336"/>
              <a:ext cx="5842953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aphicFrame>
        <p:nvGraphicFramePr>
          <p:cNvPr id="14" name="52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29041988"/>
              </p:ext>
            </p:extLst>
          </p:nvPr>
        </p:nvGraphicFramePr>
        <p:xfrm>
          <a:off x="7202636" y="6309320"/>
          <a:ext cx="393700" cy="190500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+mn-lt"/>
                        </a:rPr>
                        <a:t>▲▲●●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5" name="57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70928083"/>
              </p:ext>
            </p:extLst>
          </p:nvPr>
        </p:nvGraphicFramePr>
        <p:xfrm>
          <a:off x="2699792" y="6185744"/>
          <a:ext cx="393700" cy="267592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759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●●▲▲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17779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"/>
          <p:cNvSpPr/>
          <p:nvPr userDrawn="1"/>
        </p:nvSpPr>
        <p:spPr>
          <a:xfrm>
            <a:off x="0" y="6332005"/>
            <a:ext cx="9144000" cy="525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8" y="6453336"/>
            <a:ext cx="1447501" cy="309190"/>
          </a:xfrm>
          <a:prstGeom prst="rect">
            <a:avLst/>
          </a:prstGeom>
        </p:spPr>
      </p:pic>
      <p:cxnSp>
        <p:nvCxnSpPr>
          <p:cNvPr id="9" name="Straight Connector 7"/>
          <p:cNvCxnSpPr/>
          <p:nvPr userDrawn="1"/>
        </p:nvCxnSpPr>
        <p:spPr>
          <a:xfrm>
            <a:off x="-15403" y="6332005"/>
            <a:ext cx="9159403" cy="0"/>
          </a:xfrm>
          <a:prstGeom prst="line">
            <a:avLst/>
          </a:prstGeom>
          <a:ln>
            <a:solidFill>
              <a:srgbClr val="277C7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0" name="48 Grupo"/>
          <p:cNvGrpSpPr/>
          <p:nvPr userDrawn="1"/>
        </p:nvGrpSpPr>
        <p:grpSpPr>
          <a:xfrm>
            <a:off x="2195920" y="6410473"/>
            <a:ext cx="5842953" cy="447527"/>
            <a:chOff x="2070523" y="6410473"/>
            <a:chExt cx="5842953" cy="447527"/>
          </a:xfrm>
        </p:grpSpPr>
        <p:sp>
          <p:nvSpPr>
            <p:cNvPr id="11" name="49 CuadroTexto"/>
            <p:cNvSpPr txBox="1"/>
            <p:nvPr/>
          </p:nvSpPr>
          <p:spPr>
            <a:xfrm>
              <a:off x="2665994" y="6477520"/>
              <a:ext cx="417646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i="1" dirty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ENCUESTA DE OPINIÓN EN EL ESTADO DE </a:t>
              </a:r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 VERACRUZ </a:t>
              </a:r>
            </a:p>
            <a:p>
              <a:pPr algn="ctr"/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Reporte  Ejecutivo  (Abril de 2016)</a:t>
              </a:r>
              <a:endParaRPr lang="es-MX" sz="1000" b="1" i="1" dirty="0">
                <a:solidFill>
                  <a:srgbClr val="4BACC6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2" name="Straight Connector 17"/>
            <p:cNvCxnSpPr/>
            <p:nvPr/>
          </p:nvCxnSpPr>
          <p:spPr>
            <a:xfrm>
              <a:off x="2915816" y="6410473"/>
              <a:ext cx="4178011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8"/>
            <p:cNvCxnSpPr/>
            <p:nvPr/>
          </p:nvCxnSpPr>
          <p:spPr>
            <a:xfrm>
              <a:off x="2070523" y="6453336"/>
              <a:ext cx="5842953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aphicFrame>
        <p:nvGraphicFramePr>
          <p:cNvPr id="14" name="52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701377831"/>
              </p:ext>
            </p:extLst>
          </p:nvPr>
        </p:nvGraphicFramePr>
        <p:xfrm>
          <a:off x="7202636" y="6309320"/>
          <a:ext cx="393700" cy="190500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+mn-lt"/>
                        </a:rPr>
                        <a:t>▲▲●●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5" name="57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81132928"/>
              </p:ext>
            </p:extLst>
          </p:nvPr>
        </p:nvGraphicFramePr>
        <p:xfrm>
          <a:off x="2699792" y="6185744"/>
          <a:ext cx="393700" cy="267592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759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●●▲▲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61522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6066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"/>
          <p:cNvSpPr/>
          <p:nvPr userDrawn="1"/>
        </p:nvSpPr>
        <p:spPr>
          <a:xfrm>
            <a:off x="0" y="6332005"/>
            <a:ext cx="9144000" cy="525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8" y="6453336"/>
            <a:ext cx="1447501" cy="309190"/>
          </a:xfrm>
          <a:prstGeom prst="rect">
            <a:avLst/>
          </a:prstGeom>
        </p:spPr>
      </p:pic>
      <p:cxnSp>
        <p:nvCxnSpPr>
          <p:cNvPr id="9" name="Straight Connector 7"/>
          <p:cNvCxnSpPr/>
          <p:nvPr userDrawn="1"/>
        </p:nvCxnSpPr>
        <p:spPr>
          <a:xfrm>
            <a:off x="-15403" y="6332005"/>
            <a:ext cx="9159403" cy="0"/>
          </a:xfrm>
          <a:prstGeom prst="line">
            <a:avLst/>
          </a:prstGeom>
          <a:ln>
            <a:solidFill>
              <a:srgbClr val="277C7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0" name="48 Grupo"/>
          <p:cNvGrpSpPr/>
          <p:nvPr userDrawn="1"/>
        </p:nvGrpSpPr>
        <p:grpSpPr>
          <a:xfrm>
            <a:off x="2195920" y="6410473"/>
            <a:ext cx="5842953" cy="447527"/>
            <a:chOff x="2070523" y="6410473"/>
            <a:chExt cx="5842953" cy="447527"/>
          </a:xfrm>
        </p:grpSpPr>
        <p:sp>
          <p:nvSpPr>
            <p:cNvPr id="11" name="49 CuadroTexto"/>
            <p:cNvSpPr txBox="1"/>
            <p:nvPr/>
          </p:nvSpPr>
          <p:spPr>
            <a:xfrm>
              <a:off x="2665994" y="6477520"/>
              <a:ext cx="417646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i="1" dirty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ENCUESTA DE OPINIÓN EN EL ESTADO DE </a:t>
              </a:r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 VERACRUZ </a:t>
              </a:r>
            </a:p>
            <a:p>
              <a:pPr algn="ctr"/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Reporte  Ejecutivo  (Abril de 2016)</a:t>
              </a:r>
              <a:endParaRPr lang="es-MX" sz="1000" b="1" i="1" dirty="0">
                <a:solidFill>
                  <a:srgbClr val="4BACC6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2" name="Straight Connector 17"/>
            <p:cNvCxnSpPr/>
            <p:nvPr/>
          </p:nvCxnSpPr>
          <p:spPr>
            <a:xfrm>
              <a:off x="2915816" y="6410473"/>
              <a:ext cx="4178011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8"/>
            <p:cNvCxnSpPr/>
            <p:nvPr/>
          </p:nvCxnSpPr>
          <p:spPr>
            <a:xfrm>
              <a:off x="2070523" y="6453336"/>
              <a:ext cx="5842953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aphicFrame>
        <p:nvGraphicFramePr>
          <p:cNvPr id="14" name="52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46243948"/>
              </p:ext>
            </p:extLst>
          </p:nvPr>
        </p:nvGraphicFramePr>
        <p:xfrm>
          <a:off x="7202636" y="6309320"/>
          <a:ext cx="393700" cy="190500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+mn-lt"/>
                        </a:rPr>
                        <a:t>▲▲●●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5" name="57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86885159"/>
              </p:ext>
            </p:extLst>
          </p:nvPr>
        </p:nvGraphicFramePr>
        <p:xfrm>
          <a:off x="2699792" y="6185744"/>
          <a:ext cx="393700" cy="267592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759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●●▲▲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44357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"/>
          <p:cNvSpPr/>
          <p:nvPr userDrawn="1"/>
        </p:nvSpPr>
        <p:spPr>
          <a:xfrm>
            <a:off x="0" y="6332005"/>
            <a:ext cx="9144000" cy="525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8" y="6453336"/>
            <a:ext cx="1447501" cy="309190"/>
          </a:xfrm>
          <a:prstGeom prst="rect">
            <a:avLst/>
          </a:prstGeom>
        </p:spPr>
      </p:pic>
      <p:cxnSp>
        <p:nvCxnSpPr>
          <p:cNvPr id="9" name="Straight Connector 7"/>
          <p:cNvCxnSpPr/>
          <p:nvPr userDrawn="1"/>
        </p:nvCxnSpPr>
        <p:spPr>
          <a:xfrm>
            <a:off x="-15403" y="6332005"/>
            <a:ext cx="9159403" cy="0"/>
          </a:xfrm>
          <a:prstGeom prst="line">
            <a:avLst/>
          </a:prstGeom>
          <a:ln>
            <a:solidFill>
              <a:srgbClr val="277C7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0" name="48 Grupo"/>
          <p:cNvGrpSpPr/>
          <p:nvPr userDrawn="1"/>
        </p:nvGrpSpPr>
        <p:grpSpPr>
          <a:xfrm>
            <a:off x="2195920" y="6410473"/>
            <a:ext cx="5842953" cy="447527"/>
            <a:chOff x="2070523" y="6410473"/>
            <a:chExt cx="5842953" cy="447527"/>
          </a:xfrm>
        </p:grpSpPr>
        <p:sp>
          <p:nvSpPr>
            <p:cNvPr id="11" name="49 CuadroTexto"/>
            <p:cNvSpPr txBox="1"/>
            <p:nvPr/>
          </p:nvSpPr>
          <p:spPr>
            <a:xfrm>
              <a:off x="2665994" y="6477520"/>
              <a:ext cx="417646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i="1" dirty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ENCUESTA DE OPINIÓN EN EL ESTADO DE </a:t>
              </a:r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 VERACRUZ </a:t>
              </a:r>
            </a:p>
            <a:p>
              <a:pPr algn="ctr"/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Reporte  Ejecutivo  (Abril de 2016)</a:t>
              </a:r>
              <a:endParaRPr lang="es-MX" sz="1000" b="1" i="1" dirty="0">
                <a:solidFill>
                  <a:srgbClr val="4BACC6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2" name="Straight Connector 17"/>
            <p:cNvCxnSpPr/>
            <p:nvPr/>
          </p:nvCxnSpPr>
          <p:spPr>
            <a:xfrm>
              <a:off x="2915816" y="6410473"/>
              <a:ext cx="4178011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8"/>
            <p:cNvCxnSpPr/>
            <p:nvPr/>
          </p:nvCxnSpPr>
          <p:spPr>
            <a:xfrm>
              <a:off x="2070523" y="6453336"/>
              <a:ext cx="5842953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aphicFrame>
        <p:nvGraphicFramePr>
          <p:cNvPr id="14" name="52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40448382"/>
              </p:ext>
            </p:extLst>
          </p:nvPr>
        </p:nvGraphicFramePr>
        <p:xfrm>
          <a:off x="7202636" y="6309320"/>
          <a:ext cx="393700" cy="190500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+mn-lt"/>
                        </a:rPr>
                        <a:t>▲▲●●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5" name="57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21283079"/>
              </p:ext>
            </p:extLst>
          </p:nvPr>
        </p:nvGraphicFramePr>
        <p:xfrm>
          <a:off x="2699792" y="6185744"/>
          <a:ext cx="393700" cy="267592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759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●●▲▲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0256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0" y="6332005"/>
            <a:ext cx="9144000" cy="525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8" y="6453336"/>
            <a:ext cx="1447501" cy="309190"/>
          </a:xfrm>
          <a:prstGeom prst="rect">
            <a:avLst/>
          </a:prstGeom>
        </p:spPr>
      </p:pic>
      <p:cxnSp>
        <p:nvCxnSpPr>
          <p:cNvPr id="10" name="Straight Connector 7"/>
          <p:cNvCxnSpPr/>
          <p:nvPr userDrawn="1"/>
        </p:nvCxnSpPr>
        <p:spPr>
          <a:xfrm>
            <a:off x="-15403" y="6332005"/>
            <a:ext cx="9159403" cy="0"/>
          </a:xfrm>
          <a:prstGeom prst="line">
            <a:avLst/>
          </a:prstGeom>
          <a:ln>
            <a:solidFill>
              <a:srgbClr val="277C7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1" name="48 Grupo"/>
          <p:cNvGrpSpPr/>
          <p:nvPr userDrawn="1"/>
        </p:nvGrpSpPr>
        <p:grpSpPr>
          <a:xfrm>
            <a:off x="2195920" y="6410473"/>
            <a:ext cx="5842953" cy="447527"/>
            <a:chOff x="2070523" y="6410473"/>
            <a:chExt cx="5842953" cy="447527"/>
          </a:xfrm>
        </p:grpSpPr>
        <p:sp>
          <p:nvSpPr>
            <p:cNvPr id="12" name="49 CuadroTexto"/>
            <p:cNvSpPr txBox="1"/>
            <p:nvPr/>
          </p:nvSpPr>
          <p:spPr>
            <a:xfrm>
              <a:off x="2665994" y="6477520"/>
              <a:ext cx="417646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i="1" dirty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ENCUESTA DE OPINIÓN EN EL ESTADO DE </a:t>
              </a:r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 VERACRUZ </a:t>
              </a:r>
            </a:p>
            <a:p>
              <a:pPr algn="ctr"/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Reporte  Ejecutivo  (Abril de 2016)</a:t>
              </a:r>
              <a:endParaRPr lang="es-MX" sz="1000" b="1" i="1" dirty="0">
                <a:solidFill>
                  <a:srgbClr val="4BACC6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3" name="Straight Connector 17"/>
            <p:cNvCxnSpPr/>
            <p:nvPr/>
          </p:nvCxnSpPr>
          <p:spPr>
            <a:xfrm>
              <a:off x="2915816" y="6410473"/>
              <a:ext cx="4178011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8"/>
            <p:cNvCxnSpPr/>
            <p:nvPr/>
          </p:nvCxnSpPr>
          <p:spPr>
            <a:xfrm>
              <a:off x="2070523" y="6453336"/>
              <a:ext cx="5842953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aphicFrame>
        <p:nvGraphicFramePr>
          <p:cNvPr id="15" name="52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27977556"/>
              </p:ext>
            </p:extLst>
          </p:nvPr>
        </p:nvGraphicFramePr>
        <p:xfrm>
          <a:off x="7202636" y="6309320"/>
          <a:ext cx="393700" cy="190500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+mn-lt"/>
                        </a:rPr>
                        <a:t>▲▲●●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57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009166317"/>
              </p:ext>
            </p:extLst>
          </p:nvPr>
        </p:nvGraphicFramePr>
        <p:xfrm>
          <a:off x="2699792" y="6185744"/>
          <a:ext cx="393700" cy="267592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759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●●▲▲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3832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3"/>
          <p:cNvSpPr/>
          <p:nvPr userDrawn="1"/>
        </p:nvSpPr>
        <p:spPr>
          <a:xfrm>
            <a:off x="0" y="6332005"/>
            <a:ext cx="9144000" cy="525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1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8" y="6453336"/>
            <a:ext cx="1447501" cy="309190"/>
          </a:xfrm>
          <a:prstGeom prst="rect">
            <a:avLst/>
          </a:prstGeom>
        </p:spPr>
      </p:pic>
      <p:cxnSp>
        <p:nvCxnSpPr>
          <p:cNvPr id="12" name="Straight Connector 7"/>
          <p:cNvCxnSpPr/>
          <p:nvPr userDrawn="1"/>
        </p:nvCxnSpPr>
        <p:spPr>
          <a:xfrm>
            <a:off x="-15403" y="6332005"/>
            <a:ext cx="9159403" cy="0"/>
          </a:xfrm>
          <a:prstGeom prst="line">
            <a:avLst/>
          </a:prstGeom>
          <a:ln>
            <a:solidFill>
              <a:srgbClr val="277C7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3" name="48 Grupo"/>
          <p:cNvGrpSpPr/>
          <p:nvPr userDrawn="1"/>
        </p:nvGrpSpPr>
        <p:grpSpPr>
          <a:xfrm>
            <a:off x="2195920" y="6410473"/>
            <a:ext cx="5842953" cy="447527"/>
            <a:chOff x="2070523" y="6410473"/>
            <a:chExt cx="5842953" cy="447527"/>
          </a:xfrm>
        </p:grpSpPr>
        <p:sp>
          <p:nvSpPr>
            <p:cNvPr id="14" name="49 CuadroTexto"/>
            <p:cNvSpPr txBox="1"/>
            <p:nvPr/>
          </p:nvSpPr>
          <p:spPr>
            <a:xfrm>
              <a:off x="2665994" y="6477520"/>
              <a:ext cx="417646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i="1" dirty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ENCUESTA DE OPINIÓN EN EL ESTADO DE </a:t>
              </a:r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 VERACRUZ </a:t>
              </a:r>
            </a:p>
            <a:p>
              <a:pPr algn="ctr"/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Reporte  Ejecutivo  (Abril de 2016)</a:t>
              </a:r>
              <a:endParaRPr lang="es-MX" sz="1000" b="1" i="1" dirty="0">
                <a:solidFill>
                  <a:srgbClr val="4BACC6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5" name="Straight Connector 17"/>
            <p:cNvCxnSpPr/>
            <p:nvPr/>
          </p:nvCxnSpPr>
          <p:spPr>
            <a:xfrm>
              <a:off x="2915816" y="6410473"/>
              <a:ext cx="4178011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"/>
            <p:cNvCxnSpPr/>
            <p:nvPr/>
          </p:nvCxnSpPr>
          <p:spPr>
            <a:xfrm>
              <a:off x="2070523" y="6453336"/>
              <a:ext cx="5842953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aphicFrame>
        <p:nvGraphicFramePr>
          <p:cNvPr id="17" name="52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6092426"/>
              </p:ext>
            </p:extLst>
          </p:nvPr>
        </p:nvGraphicFramePr>
        <p:xfrm>
          <a:off x="7202636" y="6309320"/>
          <a:ext cx="393700" cy="190500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+mn-lt"/>
                        </a:rPr>
                        <a:t>▲▲●●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8" name="57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23736108"/>
              </p:ext>
            </p:extLst>
          </p:nvPr>
        </p:nvGraphicFramePr>
        <p:xfrm>
          <a:off x="2699792" y="6185744"/>
          <a:ext cx="393700" cy="267592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759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●●▲▲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885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3"/>
          <p:cNvSpPr/>
          <p:nvPr userDrawn="1"/>
        </p:nvSpPr>
        <p:spPr>
          <a:xfrm>
            <a:off x="0" y="6332005"/>
            <a:ext cx="9144000" cy="525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8" y="6453336"/>
            <a:ext cx="1447501" cy="309190"/>
          </a:xfrm>
          <a:prstGeom prst="rect">
            <a:avLst/>
          </a:prstGeom>
        </p:spPr>
      </p:pic>
      <p:cxnSp>
        <p:nvCxnSpPr>
          <p:cNvPr id="12" name="Straight Connector 7"/>
          <p:cNvCxnSpPr/>
          <p:nvPr userDrawn="1"/>
        </p:nvCxnSpPr>
        <p:spPr>
          <a:xfrm>
            <a:off x="-15403" y="6332005"/>
            <a:ext cx="9159403" cy="0"/>
          </a:xfrm>
          <a:prstGeom prst="line">
            <a:avLst/>
          </a:prstGeom>
          <a:ln>
            <a:solidFill>
              <a:srgbClr val="277C7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3" name="48 Grupo"/>
          <p:cNvGrpSpPr/>
          <p:nvPr userDrawn="1"/>
        </p:nvGrpSpPr>
        <p:grpSpPr>
          <a:xfrm>
            <a:off x="2195920" y="6410473"/>
            <a:ext cx="5842953" cy="447527"/>
            <a:chOff x="2070523" y="6410473"/>
            <a:chExt cx="5842953" cy="447527"/>
          </a:xfrm>
        </p:grpSpPr>
        <p:sp>
          <p:nvSpPr>
            <p:cNvPr id="14" name="49 CuadroTexto"/>
            <p:cNvSpPr txBox="1"/>
            <p:nvPr/>
          </p:nvSpPr>
          <p:spPr>
            <a:xfrm>
              <a:off x="2665994" y="6477520"/>
              <a:ext cx="417646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i="1" dirty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ENCUESTA DE OPINIÓN EN EL ESTADO DE </a:t>
              </a:r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 VERACRUZ </a:t>
              </a:r>
            </a:p>
            <a:p>
              <a:pPr algn="ctr"/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Reporte  Ejecutivo  (Abril de 2016)</a:t>
              </a:r>
              <a:endParaRPr lang="es-MX" sz="1000" b="1" i="1" dirty="0">
                <a:solidFill>
                  <a:srgbClr val="4BACC6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5" name="Straight Connector 17"/>
            <p:cNvCxnSpPr/>
            <p:nvPr/>
          </p:nvCxnSpPr>
          <p:spPr>
            <a:xfrm>
              <a:off x="2915816" y="6410473"/>
              <a:ext cx="4178011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"/>
            <p:cNvCxnSpPr/>
            <p:nvPr/>
          </p:nvCxnSpPr>
          <p:spPr>
            <a:xfrm>
              <a:off x="2070523" y="6453336"/>
              <a:ext cx="5842953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aphicFrame>
        <p:nvGraphicFramePr>
          <p:cNvPr id="17" name="52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27679132"/>
              </p:ext>
            </p:extLst>
          </p:nvPr>
        </p:nvGraphicFramePr>
        <p:xfrm>
          <a:off x="7202636" y="6309320"/>
          <a:ext cx="393700" cy="190500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+mn-lt"/>
                        </a:rPr>
                        <a:t>▲▲●●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8" name="57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449895"/>
              </p:ext>
            </p:extLst>
          </p:nvPr>
        </p:nvGraphicFramePr>
        <p:xfrm>
          <a:off x="2699792" y="6185744"/>
          <a:ext cx="393700" cy="267592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759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●●▲▲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72330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3"/>
          <p:cNvSpPr/>
          <p:nvPr userDrawn="1"/>
        </p:nvSpPr>
        <p:spPr>
          <a:xfrm>
            <a:off x="0" y="6332005"/>
            <a:ext cx="9144000" cy="525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8" y="6453336"/>
            <a:ext cx="1447501" cy="30919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-15403" y="6332005"/>
            <a:ext cx="9159403" cy="0"/>
          </a:xfrm>
          <a:prstGeom prst="line">
            <a:avLst/>
          </a:prstGeom>
          <a:ln>
            <a:solidFill>
              <a:srgbClr val="277C7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9" name="48 Grupo"/>
          <p:cNvGrpSpPr/>
          <p:nvPr userDrawn="1"/>
        </p:nvGrpSpPr>
        <p:grpSpPr>
          <a:xfrm>
            <a:off x="2195920" y="6410473"/>
            <a:ext cx="5842953" cy="447527"/>
            <a:chOff x="2070523" y="6410473"/>
            <a:chExt cx="5842953" cy="447527"/>
          </a:xfrm>
        </p:grpSpPr>
        <p:sp>
          <p:nvSpPr>
            <p:cNvPr id="10" name="49 CuadroTexto"/>
            <p:cNvSpPr txBox="1"/>
            <p:nvPr/>
          </p:nvSpPr>
          <p:spPr>
            <a:xfrm>
              <a:off x="2665994" y="6477520"/>
              <a:ext cx="417646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i="1" dirty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ENCUESTA DE OPINIÓN EN EL ESTADO DE </a:t>
              </a:r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 VERACRUZ </a:t>
              </a:r>
            </a:p>
            <a:p>
              <a:pPr algn="ctr"/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Reporte  Ejecutivo  (Abril de 2016)</a:t>
              </a:r>
              <a:endParaRPr lang="es-MX" sz="1000" b="1" i="1" dirty="0">
                <a:solidFill>
                  <a:srgbClr val="4BACC6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1" name="Straight Connector 17"/>
            <p:cNvCxnSpPr/>
            <p:nvPr/>
          </p:nvCxnSpPr>
          <p:spPr>
            <a:xfrm>
              <a:off x="2915816" y="6410473"/>
              <a:ext cx="4178011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8"/>
            <p:cNvCxnSpPr/>
            <p:nvPr/>
          </p:nvCxnSpPr>
          <p:spPr>
            <a:xfrm>
              <a:off x="2070523" y="6453336"/>
              <a:ext cx="5842953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aphicFrame>
        <p:nvGraphicFramePr>
          <p:cNvPr id="13" name="52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9891407"/>
              </p:ext>
            </p:extLst>
          </p:nvPr>
        </p:nvGraphicFramePr>
        <p:xfrm>
          <a:off x="7202636" y="6309320"/>
          <a:ext cx="393700" cy="190500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+mn-lt"/>
                        </a:rPr>
                        <a:t>▲▲●●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4" name="57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49901905"/>
              </p:ext>
            </p:extLst>
          </p:nvPr>
        </p:nvGraphicFramePr>
        <p:xfrm>
          <a:off x="2699792" y="6185744"/>
          <a:ext cx="393700" cy="267592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759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●●▲▲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11102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6332005"/>
            <a:ext cx="9144000" cy="525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2561" y="0"/>
            <a:ext cx="497007" cy="365125"/>
          </a:xfrm>
          <a:solidFill>
            <a:srgbClr val="277C7B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3341C4ED-AF0F-4F06-986A-EBBF89CCA6D6}" type="slidenum">
              <a:rPr lang="es-MX" smtClean="0">
                <a:solidFill>
                  <a:prstClr val="white"/>
                </a:solidFill>
              </a:rPr>
              <a:pPr/>
              <a:t>‹Nr.›</a:t>
            </a:fld>
            <a:endParaRPr lang="es-MX">
              <a:solidFill>
                <a:prstClr val="white"/>
              </a:solidFill>
            </a:endParaRPr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8" y="6453336"/>
            <a:ext cx="1447501" cy="309190"/>
          </a:xfrm>
          <a:prstGeom prst="rect">
            <a:avLst/>
          </a:prstGeom>
        </p:spPr>
      </p:pic>
      <p:cxnSp>
        <p:nvCxnSpPr>
          <p:cNvPr id="7" name="Straight Connector 7"/>
          <p:cNvCxnSpPr/>
          <p:nvPr userDrawn="1"/>
        </p:nvCxnSpPr>
        <p:spPr>
          <a:xfrm>
            <a:off x="-15403" y="6332005"/>
            <a:ext cx="9159403" cy="0"/>
          </a:xfrm>
          <a:prstGeom prst="line">
            <a:avLst/>
          </a:prstGeom>
          <a:ln>
            <a:solidFill>
              <a:srgbClr val="277C7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8" name="48 Grupo"/>
          <p:cNvGrpSpPr/>
          <p:nvPr userDrawn="1"/>
        </p:nvGrpSpPr>
        <p:grpSpPr>
          <a:xfrm>
            <a:off x="2195920" y="6410473"/>
            <a:ext cx="5842953" cy="447527"/>
            <a:chOff x="2070523" y="6410473"/>
            <a:chExt cx="5842953" cy="447527"/>
          </a:xfrm>
        </p:grpSpPr>
        <p:sp>
          <p:nvSpPr>
            <p:cNvPr id="9" name="49 CuadroTexto"/>
            <p:cNvSpPr txBox="1"/>
            <p:nvPr userDrawn="1"/>
          </p:nvSpPr>
          <p:spPr>
            <a:xfrm>
              <a:off x="2665994" y="6477520"/>
              <a:ext cx="417646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i="1" dirty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ENCUESTA DE OPINIÓN EN EL ESTADO DE </a:t>
              </a:r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 VERACRUZ </a:t>
              </a:r>
            </a:p>
            <a:p>
              <a:pPr algn="ctr"/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Reporte  Ejecutivo  (Mayo de 2016)</a:t>
              </a:r>
              <a:endParaRPr lang="es-MX" sz="1000" b="1" i="1" dirty="0">
                <a:solidFill>
                  <a:srgbClr val="4BACC6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0" name="Straight Connector 17"/>
            <p:cNvCxnSpPr/>
            <p:nvPr/>
          </p:nvCxnSpPr>
          <p:spPr>
            <a:xfrm>
              <a:off x="2915816" y="6410473"/>
              <a:ext cx="4178011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2070523" y="6453336"/>
              <a:ext cx="5842953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aphicFrame>
        <p:nvGraphicFramePr>
          <p:cNvPr id="13" name="12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161666091"/>
              </p:ext>
            </p:extLst>
          </p:nvPr>
        </p:nvGraphicFramePr>
        <p:xfrm>
          <a:off x="2279213" y="6262836"/>
          <a:ext cx="762000" cy="1905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31869B"/>
                          </a:solidFill>
                          <a:effectLst/>
                          <a:latin typeface="Arial"/>
                        </a:rPr>
                        <a:t>●●●▲▲▲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15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87388078"/>
              </p:ext>
            </p:extLst>
          </p:nvPr>
        </p:nvGraphicFramePr>
        <p:xfrm>
          <a:off x="7195706" y="6262836"/>
          <a:ext cx="762000" cy="1905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31869B"/>
                          </a:solidFill>
                          <a:effectLst/>
                          <a:latin typeface="Arial"/>
                        </a:rPr>
                        <a:t>▲▲▲●●●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0664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0" y="6332005"/>
            <a:ext cx="9144000" cy="525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8" y="6453336"/>
            <a:ext cx="1447501" cy="309190"/>
          </a:xfrm>
          <a:prstGeom prst="rect">
            <a:avLst/>
          </a:prstGeom>
        </p:spPr>
      </p:pic>
      <p:cxnSp>
        <p:nvCxnSpPr>
          <p:cNvPr id="10" name="Straight Connector 7"/>
          <p:cNvCxnSpPr/>
          <p:nvPr userDrawn="1"/>
        </p:nvCxnSpPr>
        <p:spPr>
          <a:xfrm>
            <a:off x="-15403" y="6332005"/>
            <a:ext cx="9159403" cy="0"/>
          </a:xfrm>
          <a:prstGeom prst="line">
            <a:avLst/>
          </a:prstGeom>
          <a:ln>
            <a:solidFill>
              <a:srgbClr val="277C7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1" name="48 Grupo"/>
          <p:cNvGrpSpPr/>
          <p:nvPr userDrawn="1"/>
        </p:nvGrpSpPr>
        <p:grpSpPr>
          <a:xfrm>
            <a:off x="2195920" y="6410473"/>
            <a:ext cx="5842953" cy="447527"/>
            <a:chOff x="2070523" y="6410473"/>
            <a:chExt cx="5842953" cy="447527"/>
          </a:xfrm>
        </p:grpSpPr>
        <p:sp>
          <p:nvSpPr>
            <p:cNvPr id="12" name="49 CuadroTexto"/>
            <p:cNvSpPr txBox="1"/>
            <p:nvPr/>
          </p:nvSpPr>
          <p:spPr>
            <a:xfrm>
              <a:off x="2665994" y="6477520"/>
              <a:ext cx="417646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i="1" dirty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ENCUESTA DE OPINIÓN EN EL ESTADO DE </a:t>
              </a:r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 VERACRUZ </a:t>
              </a:r>
            </a:p>
            <a:p>
              <a:pPr algn="ctr"/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Reporte  Ejecutivo  (Abril de 2016)</a:t>
              </a:r>
              <a:endParaRPr lang="es-MX" sz="1000" b="1" i="1" dirty="0">
                <a:solidFill>
                  <a:srgbClr val="4BACC6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3" name="Straight Connector 17"/>
            <p:cNvCxnSpPr/>
            <p:nvPr/>
          </p:nvCxnSpPr>
          <p:spPr>
            <a:xfrm>
              <a:off x="2915816" y="6410473"/>
              <a:ext cx="4178011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8"/>
            <p:cNvCxnSpPr/>
            <p:nvPr/>
          </p:nvCxnSpPr>
          <p:spPr>
            <a:xfrm>
              <a:off x="2070523" y="6453336"/>
              <a:ext cx="5842953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aphicFrame>
        <p:nvGraphicFramePr>
          <p:cNvPr id="15" name="52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73728601"/>
              </p:ext>
            </p:extLst>
          </p:nvPr>
        </p:nvGraphicFramePr>
        <p:xfrm>
          <a:off x="7202636" y="6309320"/>
          <a:ext cx="393700" cy="190500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+mn-lt"/>
                        </a:rPr>
                        <a:t>▲▲●●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57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26432733"/>
              </p:ext>
            </p:extLst>
          </p:nvPr>
        </p:nvGraphicFramePr>
        <p:xfrm>
          <a:off x="2699792" y="6185744"/>
          <a:ext cx="393700" cy="267592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759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●●▲▲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9680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0" y="6332005"/>
            <a:ext cx="9144000" cy="525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8" y="6453336"/>
            <a:ext cx="1447501" cy="309190"/>
          </a:xfrm>
          <a:prstGeom prst="rect">
            <a:avLst/>
          </a:prstGeom>
        </p:spPr>
      </p:pic>
      <p:cxnSp>
        <p:nvCxnSpPr>
          <p:cNvPr id="10" name="Straight Connector 7"/>
          <p:cNvCxnSpPr/>
          <p:nvPr userDrawn="1"/>
        </p:nvCxnSpPr>
        <p:spPr>
          <a:xfrm>
            <a:off x="-15403" y="6332005"/>
            <a:ext cx="9159403" cy="0"/>
          </a:xfrm>
          <a:prstGeom prst="line">
            <a:avLst/>
          </a:prstGeom>
          <a:ln>
            <a:solidFill>
              <a:srgbClr val="277C7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1" name="48 Grupo"/>
          <p:cNvGrpSpPr/>
          <p:nvPr userDrawn="1"/>
        </p:nvGrpSpPr>
        <p:grpSpPr>
          <a:xfrm>
            <a:off x="2195920" y="6410473"/>
            <a:ext cx="5842953" cy="447527"/>
            <a:chOff x="2070523" y="6410473"/>
            <a:chExt cx="5842953" cy="447527"/>
          </a:xfrm>
        </p:grpSpPr>
        <p:sp>
          <p:nvSpPr>
            <p:cNvPr id="12" name="49 CuadroTexto"/>
            <p:cNvSpPr txBox="1"/>
            <p:nvPr/>
          </p:nvSpPr>
          <p:spPr>
            <a:xfrm>
              <a:off x="2665994" y="6477520"/>
              <a:ext cx="417646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i="1" dirty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ENCUESTA DE OPINIÓN EN EL ESTADO DE </a:t>
              </a:r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 VERACRUZ </a:t>
              </a:r>
            </a:p>
            <a:p>
              <a:pPr algn="ctr"/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Reporte  Ejecutivo  (Abril de 2016)</a:t>
              </a:r>
              <a:endParaRPr lang="es-MX" sz="1000" b="1" i="1" dirty="0">
                <a:solidFill>
                  <a:srgbClr val="4BACC6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3" name="Straight Connector 17"/>
            <p:cNvCxnSpPr/>
            <p:nvPr/>
          </p:nvCxnSpPr>
          <p:spPr>
            <a:xfrm>
              <a:off x="2915816" y="6410473"/>
              <a:ext cx="4178011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8"/>
            <p:cNvCxnSpPr/>
            <p:nvPr/>
          </p:nvCxnSpPr>
          <p:spPr>
            <a:xfrm>
              <a:off x="2070523" y="6453336"/>
              <a:ext cx="5842953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aphicFrame>
        <p:nvGraphicFramePr>
          <p:cNvPr id="15" name="52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90862701"/>
              </p:ext>
            </p:extLst>
          </p:nvPr>
        </p:nvGraphicFramePr>
        <p:xfrm>
          <a:off x="7202636" y="6309320"/>
          <a:ext cx="393700" cy="190500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+mn-lt"/>
                        </a:rPr>
                        <a:t>▲▲●●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57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39592828"/>
              </p:ext>
            </p:extLst>
          </p:nvPr>
        </p:nvGraphicFramePr>
        <p:xfrm>
          <a:off x="2699792" y="6185744"/>
          <a:ext cx="393700" cy="267592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759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●●▲▲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20528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"/>
          <p:cNvSpPr/>
          <p:nvPr userDrawn="1"/>
        </p:nvSpPr>
        <p:spPr>
          <a:xfrm>
            <a:off x="0" y="6332005"/>
            <a:ext cx="9144000" cy="525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8" y="6453336"/>
            <a:ext cx="1447501" cy="309190"/>
          </a:xfrm>
          <a:prstGeom prst="rect">
            <a:avLst/>
          </a:prstGeom>
        </p:spPr>
      </p:pic>
      <p:cxnSp>
        <p:nvCxnSpPr>
          <p:cNvPr id="9" name="Straight Connector 7"/>
          <p:cNvCxnSpPr/>
          <p:nvPr userDrawn="1"/>
        </p:nvCxnSpPr>
        <p:spPr>
          <a:xfrm>
            <a:off x="-15403" y="6332005"/>
            <a:ext cx="9159403" cy="0"/>
          </a:xfrm>
          <a:prstGeom prst="line">
            <a:avLst/>
          </a:prstGeom>
          <a:ln>
            <a:solidFill>
              <a:srgbClr val="277C7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0" name="48 Grupo"/>
          <p:cNvGrpSpPr/>
          <p:nvPr userDrawn="1"/>
        </p:nvGrpSpPr>
        <p:grpSpPr>
          <a:xfrm>
            <a:off x="2195920" y="6410473"/>
            <a:ext cx="5842953" cy="447527"/>
            <a:chOff x="2070523" y="6410473"/>
            <a:chExt cx="5842953" cy="447527"/>
          </a:xfrm>
        </p:grpSpPr>
        <p:sp>
          <p:nvSpPr>
            <p:cNvPr id="11" name="49 CuadroTexto"/>
            <p:cNvSpPr txBox="1"/>
            <p:nvPr/>
          </p:nvSpPr>
          <p:spPr>
            <a:xfrm>
              <a:off x="2665994" y="6477520"/>
              <a:ext cx="417646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i="1" dirty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ENCUESTA DE OPINIÓN EN EL ESTADO DE </a:t>
              </a:r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 VERACRUZ </a:t>
              </a:r>
            </a:p>
            <a:p>
              <a:pPr algn="ctr"/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Reporte  Ejecutivo  (Abril de 2016)</a:t>
              </a:r>
              <a:endParaRPr lang="es-MX" sz="1000" b="1" i="1" dirty="0">
                <a:solidFill>
                  <a:srgbClr val="4BACC6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2" name="Straight Connector 17"/>
            <p:cNvCxnSpPr/>
            <p:nvPr/>
          </p:nvCxnSpPr>
          <p:spPr>
            <a:xfrm>
              <a:off x="2915816" y="6410473"/>
              <a:ext cx="4178011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8"/>
            <p:cNvCxnSpPr/>
            <p:nvPr/>
          </p:nvCxnSpPr>
          <p:spPr>
            <a:xfrm>
              <a:off x="2070523" y="6453336"/>
              <a:ext cx="5842953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aphicFrame>
        <p:nvGraphicFramePr>
          <p:cNvPr id="14" name="52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76499570"/>
              </p:ext>
            </p:extLst>
          </p:nvPr>
        </p:nvGraphicFramePr>
        <p:xfrm>
          <a:off x="7202636" y="6309320"/>
          <a:ext cx="393700" cy="190500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+mn-lt"/>
                        </a:rPr>
                        <a:t>▲▲●●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5" name="57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4137248"/>
              </p:ext>
            </p:extLst>
          </p:nvPr>
        </p:nvGraphicFramePr>
        <p:xfrm>
          <a:off x="2699792" y="6185744"/>
          <a:ext cx="393700" cy="267592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759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●●▲▲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1459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3"/>
          <p:cNvSpPr/>
          <p:nvPr userDrawn="1"/>
        </p:nvSpPr>
        <p:spPr>
          <a:xfrm>
            <a:off x="0" y="6332005"/>
            <a:ext cx="9144000" cy="525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8" y="6453336"/>
            <a:ext cx="1447501" cy="309190"/>
          </a:xfrm>
          <a:prstGeom prst="rect">
            <a:avLst/>
          </a:prstGeom>
        </p:spPr>
      </p:pic>
      <p:cxnSp>
        <p:nvCxnSpPr>
          <p:cNvPr id="9" name="Straight Connector 7"/>
          <p:cNvCxnSpPr/>
          <p:nvPr userDrawn="1"/>
        </p:nvCxnSpPr>
        <p:spPr>
          <a:xfrm>
            <a:off x="-15403" y="6332005"/>
            <a:ext cx="9159403" cy="0"/>
          </a:xfrm>
          <a:prstGeom prst="line">
            <a:avLst/>
          </a:prstGeom>
          <a:ln>
            <a:solidFill>
              <a:srgbClr val="277C7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0" name="48 Grupo"/>
          <p:cNvGrpSpPr/>
          <p:nvPr userDrawn="1"/>
        </p:nvGrpSpPr>
        <p:grpSpPr>
          <a:xfrm>
            <a:off x="2195920" y="6410473"/>
            <a:ext cx="5842953" cy="447527"/>
            <a:chOff x="2070523" y="6410473"/>
            <a:chExt cx="5842953" cy="447527"/>
          </a:xfrm>
        </p:grpSpPr>
        <p:sp>
          <p:nvSpPr>
            <p:cNvPr id="11" name="49 CuadroTexto"/>
            <p:cNvSpPr txBox="1"/>
            <p:nvPr/>
          </p:nvSpPr>
          <p:spPr>
            <a:xfrm>
              <a:off x="2665994" y="6477520"/>
              <a:ext cx="417646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i="1" dirty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ENCUESTA DE OPINIÓN EN EL ESTADO DE </a:t>
              </a:r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 VERACRUZ </a:t>
              </a:r>
            </a:p>
            <a:p>
              <a:pPr algn="ctr"/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Reporte  Ejecutivo  (Abril de 2016)</a:t>
              </a:r>
              <a:endParaRPr lang="es-MX" sz="1000" b="1" i="1" dirty="0">
                <a:solidFill>
                  <a:srgbClr val="4BACC6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2" name="Straight Connector 17"/>
            <p:cNvCxnSpPr/>
            <p:nvPr/>
          </p:nvCxnSpPr>
          <p:spPr>
            <a:xfrm>
              <a:off x="2915816" y="6410473"/>
              <a:ext cx="4178011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8"/>
            <p:cNvCxnSpPr/>
            <p:nvPr/>
          </p:nvCxnSpPr>
          <p:spPr>
            <a:xfrm>
              <a:off x="2070523" y="6453336"/>
              <a:ext cx="5842953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aphicFrame>
        <p:nvGraphicFramePr>
          <p:cNvPr id="14" name="52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82208501"/>
              </p:ext>
            </p:extLst>
          </p:nvPr>
        </p:nvGraphicFramePr>
        <p:xfrm>
          <a:off x="7202636" y="6309320"/>
          <a:ext cx="393700" cy="190500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+mn-lt"/>
                        </a:rPr>
                        <a:t>▲▲●●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5" name="57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11520809"/>
              </p:ext>
            </p:extLst>
          </p:nvPr>
        </p:nvGraphicFramePr>
        <p:xfrm>
          <a:off x="2699792" y="6185744"/>
          <a:ext cx="393700" cy="267592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759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●●▲▲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72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3"/>
          <p:cNvSpPr/>
          <p:nvPr userDrawn="1"/>
        </p:nvSpPr>
        <p:spPr>
          <a:xfrm>
            <a:off x="0" y="6332005"/>
            <a:ext cx="9144000" cy="525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8" y="6453336"/>
            <a:ext cx="1447501" cy="30919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-15403" y="6332005"/>
            <a:ext cx="9159403" cy="0"/>
          </a:xfrm>
          <a:prstGeom prst="line">
            <a:avLst/>
          </a:prstGeom>
          <a:ln>
            <a:solidFill>
              <a:srgbClr val="277C7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9" name="48 Grupo"/>
          <p:cNvGrpSpPr/>
          <p:nvPr userDrawn="1"/>
        </p:nvGrpSpPr>
        <p:grpSpPr>
          <a:xfrm>
            <a:off x="2195920" y="6410473"/>
            <a:ext cx="5842953" cy="447527"/>
            <a:chOff x="2070523" y="6410473"/>
            <a:chExt cx="5842953" cy="447527"/>
          </a:xfrm>
        </p:grpSpPr>
        <p:sp>
          <p:nvSpPr>
            <p:cNvPr id="10" name="49 CuadroTexto"/>
            <p:cNvSpPr txBox="1"/>
            <p:nvPr/>
          </p:nvSpPr>
          <p:spPr>
            <a:xfrm>
              <a:off x="2665994" y="6477520"/>
              <a:ext cx="417646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i="1" dirty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ENCUESTA DE OPINIÓN EN EL ESTADO DE </a:t>
              </a:r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 VERACRUZ </a:t>
              </a:r>
            </a:p>
            <a:p>
              <a:pPr algn="ctr"/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Reporte  Ejecutivo  (Abril de 2016)</a:t>
              </a:r>
              <a:endParaRPr lang="es-MX" sz="1000" b="1" i="1" dirty="0">
                <a:solidFill>
                  <a:srgbClr val="4BACC6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1" name="Straight Connector 17"/>
            <p:cNvCxnSpPr/>
            <p:nvPr/>
          </p:nvCxnSpPr>
          <p:spPr>
            <a:xfrm>
              <a:off x="2915816" y="6410473"/>
              <a:ext cx="4178011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8"/>
            <p:cNvCxnSpPr/>
            <p:nvPr/>
          </p:nvCxnSpPr>
          <p:spPr>
            <a:xfrm>
              <a:off x="2070523" y="6453336"/>
              <a:ext cx="5842953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aphicFrame>
        <p:nvGraphicFramePr>
          <p:cNvPr id="13" name="52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27679132"/>
              </p:ext>
            </p:extLst>
          </p:nvPr>
        </p:nvGraphicFramePr>
        <p:xfrm>
          <a:off x="7202636" y="6309320"/>
          <a:ext cx="393700" cy="190500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+mn-lt"/>
                        </a:rPr>
                        <a:t>▲▲●●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4" name="57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449895"/>
              </p:ext>
            </p:extLst>
          </p:nvPr>
        </p:nvGraphicFramePr>
        <p:xfrm>
          <a:off x="2699792" y="6185744"/>
          <a:ext cx="393700" cy="267592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759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●●▲▲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6724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>
          <a:xfrm>
            <a:off x="0" y="6332005"/>
            <a:ext cx="9144000" cy="525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42561" y="0"/>
            <a:ext cx="497007" cy="365125"/>
          </a:xfrm>
          <a:solidFill>
            <a:srgbClr val="277C7B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fld id="{3341C4ED-AF0F-4F06-986A-EBBF89CCA6D6}" type="slidenum">
              <a:rPr lang="es-MX" smtClean="0"/>
              <a:pPr/>
              <a:t>‹Nr.›</a:t>
            </a:fld>
            <a:endParaRPr lang="es-MX"/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8" y="6453336"/>
            <a:ext cx="1447501" cy="309190"/>
          </a:xfrm>
          <a:prstGeom prst="rect">
            <a:avLst/>
          </a:prstGeom>
        </p:spPr>
      </p:pic>
      <p:cxnSp>
        <p:nvCxnSpPr>
          <p:cNvPr id="7" name="Straight Connector 7"/>
          <p:cNvCxnSpPr/>
          <p:nvPr userDrawn="1"/>
        </p:nvCxnSpPr>
        <p:spPr>
          <a:xfrm>
            <a:off x="-15403" y="6332005"/>
            <a:ext cx="9159403" cy="0"/>
          </a:xfrm>
          <a:prstGeom prst="line">
            <a:avLst/>
          </a:prstGeom>
          <a:ln>
            <a:solidFill>
              <a:srgbClr val="277C7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8" name="48 Grupo"/>
          <p:cNvGrpSpPr/>
          <p:nvPr userDrawn="1"/>
        </p:nvGrpSpPr>
        <p:grpSpPr>
          <a:xfrm>
            <a:off x="2195920" y="6410473"/>
            <a:ext cx="5842953" cy="447527"/>
            <a:chOff x="2070523" y="6410473"/>
            <a:chExt cx="5842953" cy="447527"/>
          </a:xfrm>
        </p:grpSpPr>
        <p:sp>
          <p:nvSpPr>
            <p:cNvPr id="9" name="49 CuadroTexto"/>
            <p:cNvSpPr txBox="1"/>
            <p:nvPr userDrawn="1"/>
          </p:nvSpPr>
          <p:spPr>
            <a:xfrm>
              <a:off x="2665994" y="6477520"/>
              <a:ext cx="417646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i="1" dirty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ENCUESTA DE OPINIÓN EN EL ESTADO DE </a:t>
              </a:r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 VERACRUZ </a:t>
              </a:r>
            </a:p>
            <a:p>
              <a:pPr algn="ctr"/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Reporte  Ejecutivo  (Mayo de 2016)</a:t>
              </a:r>
              <a:endParaRPr lang="es-MX" sz="1000" b="1" i="1" dirty="0">
                <a:solidFill>
                  <a:srgbClr val="4BACC6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0" name="Straight Connector 17"/>
            <p:cNvCxnSpPr/>
            <p:nvPr/>
          </p:nvCxnSpPr>
          <p:spPr>
            <a:xfrm>
              <a:off x="2915816" y="6410473"/>
              <a:ext cx="4178011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"/>
            <p:cNvCxnSpPr/>
            <p:nvPr/>
          </p:nvCxnSpPr>
          <p:spPr>
            <a:xfrm>
              <a:off x="2070523" y="6453336"/>
              <a:ext cx="5842953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aphicFrame>
        <p:nvGraphicFramePr>
          <p:cNvPr id="13" name="12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83105184"/>
              </p:ext>
            </p:extLst>
          </p:nvPr>
        </p:nvGraphicFramePr>
        <p:xfrm>
          <a:off x="2279213" y="6262836"/>
          <a:ext cx="762000" cy="1905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31869B"/>
                          </a:solidFill>
                          <a:effectLst/>
                          <a:latin typeface="Arial"/>
                        </a:rPr>
                        <a:t>●●●▲▲▲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15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307252605"/>
              </p:ext>
            </p:extLst>
          </p:nvPr>
        </p:nvGraphicFramePr>
        <p:xfrm>
          <a:off x="7195706" y="6262836"/>
          <a:ext cx="762000" cy="1905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>
                          <a:solidFill>
                            <a:srgbClr val="31869B"/>
                          </a:solidFill>
                          <a:effectLst/>
                          <a:latin typeface="Arial"/>
                        </a:rPr>
                        <a:t>▲▲▲●●●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7407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0" y="6332005"/>
            <a:ext cx="9144000" cy="525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8" y="6453336"/>
            <a:ext cx="1447501" cy="309190"/>
          </a:xfrm>
          <a:prstGeom prst="rect">
            <a:avLst/>
          </a:prstGeom>
        </p:spPr>
      </p:pic>
      <p:cxnSp>
        <p:nvCxnSpPr>
          <p:cNvPr id="10" name="Straight Connector 7"/>
          <p:cNvCxnSpPr/>
          <p:nvPr userDrawn="1"/>
        </p:nvCxnSpPr>
        <p:spPr>
          <a:xfrm>
            <a:off x="-15403" y="6332005"/>
            <a:ext cx="9159403" cy="0"/>
          </a:xfrm>
          <a:prstGeom prst="line">
            <a:avLst/>
          </a:prstGeom>
          <a:ln>
            <a:solidFill>
              <a:srgbClr val="277C7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1" name="48 Grupo"/>
          <p:cNvGrpSpPr/>
          <p:nvPr userDrawn="1"/>
        </p:nvGrpSpPr>
        <p:grpSpPr>
          <a:xfrm>
            <a:off x="2195920" y="6410473"/>
            <a:ext cx="5842953" cy="447527"/>
            <a:chOff x="2070523" y="6410473"/>
            <a:chExt cx="5842953" cy="447527"/>
          </a:xfrm>
        </p:grpSpPr>
        <p:sp>
          <p:nvSpPr>
            <p:cNvPr id="12" name="49 CuadroTexto"/>
            <p:cNvSpPr txBox="1"/>
            <p:nvPr/>
          </p:nvSpPr>
          <p:spPr>
            <a:xfrm>
              <a:off x="2665994" y="6477520"/>
              <a:ext cx="417646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i="1" dirty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ENCUESTA DE OPINIÓN EN EL ESTADO DE </a:t>
              </a:r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 VERACRUZ </a:t>
              </a:r>
            </a:p>
            <a:p>
              <a:pPr algn="ctr"/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Reporte  Ejecutivo  (Abril de 2016)</a:t>
              </a:r>
              <a:endParaRPr lang="es-MX" sz="1000" b="1" i="1" dirty="0">
                <a:solidFill>
                  <a:srgbClr val="4BACC6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3" name="Straight Connector 17"/>
            <p:cNvCxnSpPr/>
            <p:nvPr/>
          </p:nvCxnSpPr>
          <p:spPr>
            <a:xfrm>
              <a:off x="2915816" y="6410473"/>
              <a:ext cx="4178011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8"/>
            <p:cNvCxnSpPr/>
            <p:nvPr/>
          </p:nvCxnSpPr>
          <p:spPr>
            <a:xfrm>
              <a:off x="2070523" y="6453336"/>
              <a:ext cx="5842953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aphicFrame>
        <p:nvGraphicFramePr>
          <p:cNvPr id="15" name="52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27679132"/>
              </p:ext>
            </p:extLst>
          </p:nvPr>
        </p:nvGraphicFramePr>
        <p:xfrm>
          <a:off x="7202636" y="6309320"/>
          <a:ext cx="393700" cy="190500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+mn-lt"/>
                        </a:rPr>
                        <a:t>▲▲●●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57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449895"/>
              </p:ext>
            </p:extLst>
          </p:nvPr>
        </p:nvGraphicFramePr>
        <p:xfrm>
          <a:off x="2699792" y="6185744"/>
          <a:ext cx="393700" cy="267592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759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●●▲▲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4150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3"/>
          <p:cNvSpPr/>
          <p:nvPr userDrawn="1"/>
        </p:nvSpPr>
        <p:spPr>
          <a:xfrm>
            <a:off x="0" y="6332005"/>
            <a:ext cx="9144000" cy="525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48" y="6453336"/>
            <a:ext cx="1447501" cy="309190"/>
          </a:xfrm>
          <a:prstGeom prst="rect">
            <a:avLst/>
          </a:prstGeom>
        </p:spPr>
      </p:pic>
      <p:cxnSp>
        <p:nvCxnSpPr>
          <p:cNvPr id="10" name="Straight Connector 7"/>
          <p:cNvCxnSpPr/>
          <p:nvPr userDrawn="1"/>
        </p:nvCxnSpPr>
        <p:spPr>
          <a:xfrm>
            <a:off x="-15403" y="6332005"/>
            <a:ext cx="9159403" cy="0"/>
          </a:xfrm>
          <a:prstGeom prst="line">
            <a:avLst/>
          </a:prstGeom>
          <a:ln>
            <a:solidFill>
              <a:srgbClr val="277C7B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11" name="48 Grupo"/>
          <p:cNvGrpSpPr/>
          <p:nvPr userDrawn="1"/>
        </p:nvGrpSpPr>
        <p:grpSpPr>
          <a:xfrm>
            <a:off x="2195920" y="6410473"/>
            <a:ext cx="5842953" cy="447527"/>
            <a:chOff x="2070523" y="6410473"/>
            <a:chExt cx="5842953" cy="447527"/>
          </a:xfrm>
        </p:grpSpPr>
        <p:sp>
          <p:nvSpPr>
            <p:cNvPr id="12" name="49 CuadroTexto"/>
            <p:cNvSpPr txBox="1"/>
            <p:nvPr/>
          </p:nvSpPr>
          <p:spPr>
            <a:xfrm>
              <a:off x="2665994" y="6477520"/>
              <a:ext cx="4176464" cy="380480"/>
            </a:xfrm>
            <a:prstGeom prst="rect">
              <a:avLst/>
            </a:prstGeom>
            <a:noFill/>
          </p:spPr>
          <p:txBody>
            <a:bodyPr wrap="square" lIns="36000" tIns="36000" rIns="36000" bIns="36000" rtlCol="0" anchor="ctr" anchorCtr="0">
              <a:spAutoFit/>
            </a:bodyPr>
            <a:lstStyle>
              <a:defPPr>
                <a:defRPr lang="es-MX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000" b="1" i="1" dirty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ENCUESTA DE OPINIÓN EN EL ESTADO DE </a:t>
              </a:r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 VERACRUZ </a:t>
              </a:r>
            </a:p>
            <a:p>
              <a:pPr algn="ctr"/>
              <a:r>
                <a:rPr lang="es-MX" sz="1000" b="1" i="1" dirty="0" smtClean="0">
                  <a:solidFill>
                    <a:srgbClr val="4BACC6">
                      <a:lumMod val="75000"/>
                    </a:srgbClr>
                  </a:solidFill>
                  <a:cs typeface="Arial" panose="020B0604020202020204" pitchFamily="34" charset="0"/>
                </a:rPr>
                <a:t>Reporte  Ejecutivo  (Abril de 2016)</a:t>
              </a:r>
              <a:endParaRPr lang="es-MX" sz="1000" b="1" i="1" dirty="0">
                <a:solidFill>
                  <a:srgbClr val="4BACC6">
                    <a:lumMod val="75000"/>
                  </a:srgbClr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13" name="Straight Connector 17"/>
            <p:cNvCxnSpPr/>
            <p:nvPr/>
          </p:nvCxnSpPr>
          <p:spPr>
            <a:xfrm>
              <a:off x="2915816" y="6410473"/>
              <a:ext cx="4178011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8"/>
            <p:cNvCxnSpPr/>
            <p:nvPr/>
          </p:nvCxnSpPr>
          <p:spPr>
            <a:xfrm>
              <a:off x="2070523" y="6453336"/>
              <a:ext cx="5842953" cy="0"/>
            </a:xfrm>
            <a:prstGeom prst="line">
              <a:avLst/>
            </a:prstGeom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aphicFrame>
        <p:nvGraphicFramePr>
          <p:cNvPr id="15" name="52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27679132"/>
              </p:ext>
            </p:extLst>
          </p:nvPr>
        </p:nvGraphicFramePr>
        <p:xfrm>
          <a:off x="7202636" y="6309320"/>
          <a:ext cx="393700" cy="190500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+mn-lt"/>
                        </a:rPr>
                        <a:t>▲▲●●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57 Tabla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3449895"/>
              </p:ext>
            </p:extLst>
          </p:nvPr>
        </p:nvGraphicFramePr>
        <p:xfrm>
          <a:off x="2699792" y="6185744"/>
          <a:ext cx="393700" cy="267592"/>
        </p:xfrm>
        <a:graphic>
          <a:graphicData uri="http://schemas.openxmlformats.org/drawingml/2006/table">
            <a:tbl>
              <a:tblPr/>
              <a:tblGrid>
                <a:gridCol w="393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267592">
                <a:tc>
                  <a:txBody>
                    <a:bodyPr/>
                    <a:lstStyle/>
                    <a:p>
                      <a:pPr algn="l" fontAlgn="b"/>
                      <a:r>
                        <a:rPr lang="es-MX" sz="800" b="0" i="0" u="none" strike="noStrike" dirty="0">
                          <a:solidFill>
                            <a:srgbClr val="31869B"/>
                          </a:solidFill>
                          <a:effectLst/>
                          <a:latin typeface="Calibri"/>
                        </a:rPr>
                        <a:t>●●▲▲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848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"/>
            <a:lum/>
          </a:blip>
          <a:srcRect/>
          <a:tile tx="228600" ty="228600" sx="30000" sy="3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1C4ED-AF0F-4F06-986A-EBBF89CCA6D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904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"/>
            <a:lum/>
          </a:blip>
          <a:srcRect/>
          <a:tile tx="228600" ty="228600" sx="30000" sy="3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1C4ED-AF0F-4F06-986A-EBBF89CCA6D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80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"/>
            <a:lum/>
          </a:blip>
          <a:srcRect/>
          <a:tile tx="228600" ty="228600" sx="30000" sy="3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1C4ED-AF0F-4F06-986A-EBBF89CCA6D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406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"/>
            <a:lum/>
          </a:blip>
          <a:srcRect/>
          <a:tile tx="228600" ty="228600" sx="30000" sy="3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1C4ED-AF0F-4F06-986A-EBBF89CCA6D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422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"/>
            <a:lum/>
          </a:blip>
          <a:srcRect/>
          <a:tile tx="228600" ty="228600" sx="30000" sy="3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1C4ED-AF0F-4F06-986A-EBBF89CCA6D6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47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jpeg"/><Relationship Id="rId12" Type="http://schemas.openxmlformats.org/officeDocument/2006/relationships/image" Target="../media/image26.jpeg"/><Relationship Id="rId13" Type="http://schemas.openxmlformats.org/officeDocument/2006/relationships/hyperlink" Target="http://www.google.com.mx/url?sa=i&amp;source=imgres&amp;cd=&amp;ved=0CAwQjRxqFQoTCO2Vz7yzrcUCFUqdiAod9VkAVg&amp;url=http://atrendywallpaper.blogspot.com/2014/01/logotipos-oficiales-de-los-partidos.html&amp;ei=QS9KVa3xKMq6ogT1s4GwBQ&amp;psig=AFQjCNGTJzy8P5ozruJyKsj0tPF8dsGMhw&amp;ust=1431011521753361" TargetMode="External"/><Relationship Id="rId14" Type="http://schemas.openxmlformats.org/officeDocument/2006/relationships/image" Target="../media/image30.png"/><Relationship Id="rId15" Type="http://schemas.openxmlformats.org/officeDocument/2006/relationships/image" Target="../media/image13.jpe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jpeg"/><Relationship Id="rId19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28.jpeg"/><Relationship Id="rId10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jpe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7.png"/><Relationship Id="rId15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.xml"/><Relationship Id="rId3" Type="http://schemas.openxmlformats.org/officeDocument/2006/relationships/chart" Target="../charts/chart5.xml"/><Relationship Id="rId4" Type="http://schemas.openxmlformats.org/officeDocument/2006/relationships/image" Target="../media/image18.png"/><Relationship Id="rId5" Type="http://schemas.openxmlformats.org/officeDocument/2006/relationships/image" Target="../media/image31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28.jpeg"/><Relationship Id="rId9" Type="http://schemas.openxmlformats.org/officeDocument/2006/relationships/hyperlink" Target="http://www.google.com.mx/url?sa=i&amp;source=imgres&amp;cd=&amp;ved=0CAwQjRxqFQoTCO2Vz7yzrcUCFUqdiAod9VkAVg&amp;url=http://atrendywallpaper.blogspot.com/2014/01/logotipos-oficiales-de-los-partidos.html&amp;ei=QS9KVa3xKMq6ogT1s4GwBQ&amp;psig=AFQjCNGTJzy8P5ozruJyKsj0tPF8dsGMhw&amp;ust=1431011521753361" TargetMode="External"/><Relationship Id="rId10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11.png"/><Relationship Id="rId7" Type="http://schemas.openxmlformats.org/officeDocument/2006/relationships/hyperlink" Target="http://www.google.com.mx/url?sa=i&amp;source=imgres&amp;cd=&amp;ved=0CAwQjRxqFQoTCO2Vz7yzrcUCFUqdiAod9VkAVg&amp;url=http://atrendywallpaper.blogspot.com/2014/01/logotipos-oficiales-de-los-partidos.html&amp;ei=QS9KVa3xKMq6ogT1s4GwBQ&amp;psig=AFQjCNGTJzy8P5ozruJyKsj0tPF8dsGMhw&amp;ust=1431011521753361" TargetMode="External"/><Relationship Id="rId8" Type="http://schemas.openxmlformats.org/officeDocument/2006/relationships/image" Target="../media/image36.png"/><Relationship Id="rId9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37.png"/><Relationship Id="rId5" Type="http://schemas.openxmlformats.org/officeDocument/2006/relationships/image" Target="../media/image12.png"/><Relationship Id="rId6" Type="http://schemas.openxmlformats.org/officeDocument/2006/relationships/image" Target="../media/image38.jpeg"/><Relationship Id="rId7" Type="http://schemas.openxmlformats.org/officeDocument/2006/relationships/image" Target="../media/image28.jpeg"/><Relationship Id="rId8" Type="http://schemas.openxmlformats.org/officeDocument/2006/relationships/hyperlink" Target="http://www.google.com.mx/url?sa=i&amp;source=imgres&amp;cd=&amp;ved=0CAwQjRxqFQoTCO2Vz7yzrcUCFUqdiAod9VkAVg&amp;url=http://atrendywallpaper.blogspot.com/2014/01/logotipos-oficiales-de-los-partidos.html&amp;ei=QS9KVa3xKMq6ogT1s4GwBQ&amp;psig=AFQjCNGTJzy8P5ozruJyKsj0tPF8dsGMhw&amp;ust=1431011521753361" TargetMode="External"/><Relationship Id="rId9" Type="http://schemas.openxmlformats.org/officeDocument/2006/relationships/image" Target="../media/image36.png"/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37.png"/><Relationship Id="rId5" Type="http://schemas.openxmlformats.org/officeDocument/2006/relationships/image" Target="../media/image12.png"/><Relationship Id="rId6" Type="http://schemas.openxmlformats.org/officeDocument/2006/relationships/image" Target="../media/image38.jpeg"/><Relationship Id="rId7" Type="http://schemas.openxmlformats.org/officeDocument/2006/relationships/image" Target="../media/image28.jpeg"/><Relationship Id="rId8" Type="http://schemas.openxmlformats.org/officeDocument/2006/relationships/image" Target="../media/image18.png"/><Relationship Id="rId9" Type="http://schemas.openxmlformats.org/officeDocument/2006/relationships/image" Target="../media/image14.png"/><Relationship Id="rId10" Type="http://schemas.openxmlformats.org/officeDocument/2006/relationships/hyperlink" Target="http://www.google.com.mx/url?sa=i&amp;source=imgres&amp;cd=&amp;ved=0CAwQjRxqFQoTCO2Vz7yzrcUCFUqdiAod9VkAVg&amp;url=http://atrendywallpaper.blogspot.com/2014/01/logotipos-oficiales-de-los-partidos.html&amp;ei=QS9KVa3xKMq6ogT1s4GwBQ&amp;psig=AFQjCNGTJzy8P5ozruJyKsj0tPF8dsGMhw&amp;ust=1431011521753361" TargetMode="External"/><Relationship Id="rId11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google.com.mx/url?sa=i&amp;source=imgres&amp;cd=&amp;ved=0CAwQjRxqFQoTCO2Vz7yzrcUCFUqdiAod9VkAVg&amp;url=http://atrendywallpaper.blogspot.com/2014/01/logotipos-oficiales-de-los-partidos.html&amp;ei=QS9KVa3xKMq6ogT1s4GwBQ&amp;psig=AFQjCNGTJzy8P5ozruJyKsj0tPF8dsGMhw&amp;ust=1431011521753361" TargetMode="External"/><Relationship Id="rId12" Type="http://schemas.openxmlformats.org/officeDocument/2006/relationships/image" Target="../media/image36.png"/><Relationship Id="rId13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8.xml"/><Relationship Id="rId4" Type="http://schemas.openxmlformats.org/officeDocument/2006/relationships/image" Target="../media/image39.png"/><Relationship Id="rId5" Type="http://schemas.openxmlformats.org/officeDocument/2006/relationships/image" Target="../media/image18.png"/><Relationship Id="rId6" Type="http://schemas.openxmlformats.org/officeDocument/2006/relationships/image" Target="../media/image11.png"/><Relationship Id="rId7" Type="http://schemas.openxmlformats.org/officeDocument/2006/relationships/image" Target="../media/image37.png"/><Relationship Id="rId8" Type="http://schemas.openxmlformats.org/officeDocument/2006/relationships/image" Target="../media/image12.png"/><Relationship Id="rId9" Type="http://schemas.openxmlformats.org/officeDocument/2006/relationships/image" Target="../media/image38.jpeg"/><Relationship Id="rId10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1.png"/><Relationship Id="rId5" Type="http://schemas.openxmlformats.org/officeDocument/2006/relationships/image" Target="../media/image37.png"/><Relationship Id="rId6" Type="http://schemas.openxmlformats.org/officeDocument/2006/relationships/image" Target="../media/image12.png"/><Relationship Id="rId7" Type="http://schemas.openxmlformats.org/officeDocument/2006/relationships/image" Target="../media/image38.jpeg"/><Relationship Id="rId8" Type="http://schemas.openxmlformats.org/officeDocument/2006/relationships/image" Target="../media/image28.jpeg"/><Relationship Id="rId9" Type="http://schemas.openxmlformats.org/officeDocument/2006/relationships/hyperlink" Target="http://www.google.com.mx/url?sa=i&amp;source=imgres&amp;cd=&amp;ved=0CAwQjRxqFQoTCO2Vz7yzrcUCFUqdiAod9VkAVg&amp;url=http://atrendywallpaper.blogspot.com/2014/01/logotipos-oficiales-de-los-partidos.html&amp;ei=QS9KVa3xKMq6ogT1s4GwBQ&amp;psig=AFQjCNGTJzy8P5ozruJyKsj0tPF8dsGMhw&amp;ust=1431011521753361" TargetMode="External"/><Relationship Id="rId10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40.png"/><Relationship Id="rId6" Type="http://schemas.openxmlformats.org/officeDocument/2006/relationships/image" Target="../media/image33.jpeg"/><Relationship Id="rId7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3.jpeg"/><Relationship Id="rId5" Type="http://schemas.openxmlformats.org/officeDocument/2006/relationships/image" Target="../media/image41.jpe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g"/><Relationship Id="rId3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4.jpg"/><Relationship Id="rId3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3.png"/><Relationship Id="rId5" Type="http://schemas.microsoft.com/office/2007/relationships/hdphoto" Target="../media/hdphoto2.wdp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chart" Target="../charts/chart12.xml"/><Relationship Id="rId9" Type="http://schemas.openxmlformats.org/officeDocument/2006/relationships/chart" Target="../charts/chart13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47.png"/><Relationship Id="rId5" Type="http://schemas.microsoft.com/office/2007/relationships/hdphoto" Target="../media/hdphoto4.wdp"/><Relationship Id="rId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4" Type="http://schemas.openxmlformats.org/officeDocument/2006/relationships/image" Target="../media/image50.png"/><Relationship Id="rId5" Type="http://schemas.microsoft.com/office/2007/relationships/hdphoto" Target="../media/hdphoto6.wdp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jpe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jpe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jpeg"/><Relationship Id="rId10" Type="http://schemas.openxmlformats.org/officeDocument/2006/relationships/image" Target="../media/image17.png"/><Relationship Id="rId11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png"/><Relationship Id="rId7" Type="http://schemas.openxmlformats.org/officeDocument/2006/relationships/image" Target="../media/image26.jpeg"/><Relationship Id="rId8" Type="http://schemas.openxmlformats.org/officeDocument/2006/relationships/image" Target="../media/image27.jpeg"/><Relationship Id="rId9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jpe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jpeg"/><Relationship Id="rId10" Type="http://schemas.openxmlformats.org/officeDocument/2006/relationships/image" Target="../media/image17.png"/><Relationship Id="rId11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jpeg"/><Relationship Id="rId12" Type="http://schemas.openxmlformats.org/officeDocument/2006/relationships/image" Target="../media/image26.jpeg"/><Relationship Id="rId13" Type="http://schemas.openxmlformats.org/officeDocument/2006/relationships/hyperlink" Target="http://www.google.com.mx/url?sa=i&amp;source=imgres&amp;cd=&amp;ved=0CAwQjRxqFQoTCO2Vz7yzrcUCFUqdiAod9VkAVg&amp;url=http://atrendywallpaper.blogspot.com/2014/01/logotipos-oficiales-de-los-partidos.html&amp;ei=QS9KVa3xKMq6ogT1s4GwBQ&amp;psig=AFQjCNGTJzy8P5ozruJyKsj0tPF8dsGMhw&amp;ust=1431011521753361" TargetMode="External"/><Relationship Id="rId14" Type="http://schemas.openxmlformats.org/officeDocument/2006/relationships/image" Target="../media/image30.png"/><Relationship Id="rId15" Type="http://schemas.openxmlformats.org/officeDocument/2006/relationships/image" Target="../media/image13.jpe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jpeg"/><Relationship Id="rId19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6" Type="http://schemas.openxmlformats.org/officeDocument/2006/relationships/image" Target="../media/image25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28.jpeg"/><Relationship Id="rId1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7790"/>
            <a:ext cx="4286250" cy="238125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211960" y="1407790"/>
            <a:ext cx="4932040" cy="2381250"/>
          </a:xfrm>
          <a:prstGeom prst="rect">
            <a:avLst/>
          </a:prstGeom>
          <a:solidFill>
            <a:srgbClr val="277C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base">
              <a:spcBef>
                <a:spcPts val="1200"/>
              </a:spcBef>
              <a:spcAft>
                <a:spcPct val="0"/>
              </a:spcAft>
            </a:pP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ENCUESTA DE OPINIÓN EN EL ESTADO DE VERACRUZ ELECCIÓN GOBERNADOR </a:t>
            </a:r>
          </a:p>
          <a:p>
            <a:pPr algn="r" fontAlgn="base">
              <a:spcBef>
                <a:spcPts val="1200"/>
              </a:spcBef>
              <a:spcAft>
                <a:spcPct val="0"/>
              </a:spcAft>
            </a:pPr>
            <a:r>
              <a:rPr lang="es-E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2016</a:t>
            </a:r>
          </a:p>
          <a:p>
            <a:pPr algn="r" fontAlgn="base">
              <a:spcBef>
                <a:spcPts val="1200"/>
              </a:spcBef>
              <a:spcAft>
                <a:spcPct val="0"/>
              </a:spcAft>
            </a:pPr>
            <a:r>
              <a:rPr lang="es-E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 DE RESULTADOS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" y="5035824"/>
            <a:ext cx="3563888" cy="76125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567224" y="5035824"/>
            <a:ext cx="5576776" cy="761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125" y="3789040"/>
            <a:ext cx="1870799" cy="124678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071924" y="3789040"/>
            <a:ext cx="3072076" cy="124678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r"/>
            <a:r>
              <a:rPr lang="es-ES" b="1" dirty="0">
                <a:solidFill>
                  <a:schemeClr val="bg1">
                    <a:lumMod val="75000"/>
                  </a:schemeClr>
                </a:solidFill>
              </a:rPr>
              <a:t>FECHA DE LEVANTAMIENTO:</a:t>
            </a:r>
          </a:p>
          <a:p>
            <a:pPr algn="r"/>
            <a:r>
              <a:rPr lang="es-ES" b="1" dirty="0" smtClean="0">
                <a:solidFill>
                  <a:schemeClr val="bg1">
                    <a:lumMod val="75000"/>
                  </a:schemeClr>
                </a:solidFill>
              </a:rPr>
              <a:t>24 AL 26 DE MAYO </a:t>
            </a:r>
            <a:r>
              <a:rPr lang="es-ES" b="1" dirty="0">
                <a:solidFill>
                  <a:schemeClr val="bg1">
                    <a:lumMod val="75000"/>
                  </a:schemeClr>
                </a:solidFill>
              </a:rPr>
              <a:t>DE 2016</a:t>
            </a:r>
            <a:endParaRPr lang="es-MX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3789040"/>
            <a:ext cx="4201125" cy="124678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4400" b="1" dirty="0" smtClean="0">
                <a:solidFill>
                  <a:schemeClr val="bg2">
                    <a:lumMod val="90000"/>
                  </a:schemeClr>
                </a:solidFill>
              </a:rPr>
              <a:t>VERACRUZ</a:t>
            </a:r>
            <a:endParaRPr lang="es-MX" b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2" y="3815506"/>
            <a:ext cx="1015899" cy="122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6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39 CuadroTexto"/>
          <p:cNvSpPr txBox="1"/>
          <p:nvPr/>
        </p:nvSpPr>
        <p:spPr>
          <a:xfrm>
            <a:off x="0" y="512966"/>
            <a:ext cx="91440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MX" sz="1600" dirty="0">
                <a:solidFill>
                  <a:srgbClr val="4BACC6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Si el día de hoy fueran las elecciones para </a:t>
            </a:r>
            <a:r>
              <a:rPr lang="es-MX" sz="1600" dirty="0">
                <a:solidFill>
                  <a:srgbClr val="C0504D">
                    <a:lumMod val="75000"/>
                  </a:srgbClr>
                </a:solidFill>
                <a:latin typeface="Arial"/>
                <a:cs typeface="Arial" panose="020B0604020202020204" pitchFamily="34" charset="0"/>
              </a:rPr>
              <a:t>Gobernador</a:t>
            </a:r>
            <a:r>
              <a:rPr lang="es-MX" sz="1600" dirty="0">
                <a:solidFill>
                  <a:srgbClr val="4BACC6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 de Veracruz ¿por cuál candidato y partido político </a:t>
            </a:r>
            <a:r>
              <a:rPr lang="es-MX" sz="1600" dirty="0">
                <a:solidFill>
                  <a:srgbClr val="C0504D">
                    <a:lumMod val="75000"/>
                  </a:srgbClr>
                </a:solidFill>
                <a:latin typeface="Arial"/>
                <a:cs typeface="Arial" panose="020B0604020202020204" pitchFamily="34" charset="0"/>
              </a:rPr>
              <a:t>votaría</a:t>
            </a:r>
            <a:r>
              <a:rPr lang="es-MX" sz="1600" dirty="0">
                <a:solidFill>
                  <a:srgbClr val="4BACC6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 usted?</a:t>
            </a:r>
          </a:p>
        </p:txBody>
      </p:sp>
      <p:sp>
        <p:nvSpPr>
          <p:cNvPr id="33" name="32 Recortar rectángulo de esquina diagonal"/>
          <p:cNvSpPr/>
          <p:nvPr/>
        </p:nvSpPr>
        <p:spPr>
          <a:xfrm>
            <a:off x="2417466" y="91430"/>
            <a:ext cx="4170758" cy="385242"/>
          </a:xfrm>
          <a:prstGeom prst="snip2DiagRect">
            <a:avLst>
              <a:gd name="adj1" fmla="val 50000"/>
              <a:gd name="adj2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prstClr val="whit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PROCESO ELECTORAL - Perfiles</a:t>
            </a:r>
            <a:endParaRPr lang="es-MX" b="1" dirty="0">
              <a:solidFill>
                <a:prstClr val="white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/>
              <a:pPr/>
              <a:t>10</a:t>
            </a:fld>
            <a:endParaRPr lang="es-MX"/>
          </a:p>
        </p:txBody>
      </p:sp>
      <p:sp>
        <p:nvSpPr>
          <p:cNvPr id="58" name="57 CuadroTexto"/>
          <p:cNvSpPr txBox="1"/>
          <p:nvPr/>
        </p:nvSpPr>
        <p:spPr>
          <a:xfrm>
            <a:off x="1104388" y="1171745"/>
            <a:ext cx="1836064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36000" rIns="36000" rtlCol="0">
            <a:spAutoFit/>
          </a:bodyPr>
          <a:lstStyle/>
          <a:p>
            <a:pPr algn="ctr"/>
            <a:r>
              <a:rPr lang="es-MX" sz="1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Preferencia  Efectiva¹</a:t>
            </a:r>
            <a:endParaRPr lang="es-MX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467544" y="5883912"/>
            <a:ext cx="7490287" cy="2265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2000" tIns="36000" rIns="72000" bIns="36000" rtlCol="0" anchor="ctr" anchorCtr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s-MX" sz="9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¹ La Preferencia Efectiva excluye respuestas de los informantes, como “ninguno”, “no sabe” y “no respuesta”</a:t>
            </a:r>
          </a:p>
        </p:txBody>
      </p:sp>
      <p:graphicFrame>
        <p:nvGraphicFramePr>
          <p:cNvPr id="60" name="5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695782"/>
              </p:ext>
            </p:extLst>
          </p:nvPr>
        </p:nvGraphicFramePr>
        <p:xfrm>
          <a:off x="736355" y="1124744"/>
          <a:ext cx="7776865" cy="5184576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3600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27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41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144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81249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solidFill>
                            <a:schemeClr val="tx1"/>
                          </a:solidFill>
                        </a:rPr>
                        <a:t>Características de los</a:t>
                      </a:r>
                      <a:r>
                        <a:rPr lang="es-MX" sz="1200" b="1" baseline="0" dirty="0" smtClean="0">
                          <a:solidFill>
                            <a:schemeClr val="tx1"/>
                          </a:solidFill>
                        </a:rPr>
                        <a:t> informantes</a:t>
                      </a:r>
                      <a:endParaRPr lang="es-MX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28800" marB="288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s-MX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8800" marB="288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s-MX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8800" marB="288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s-MX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8800" marB="288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8800" marB="288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8800" marB="288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8800" marB="288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marL="36000" marR="36000" marT="28800" marB="288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365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28800" marB="288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8800" marB="288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8800" marB="288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8800" marB="288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8800" marB="288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8800" marB="288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8800" marB="288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INDEPEN-DIENTE</a:t>
                      </a:r>
                    </a:p>
                  </a:txBody>
                  <a:tcPr marL="36000" marR="36000" marT="28800" marB="288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0803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Tipo de informante</a:t>
                      </a:r>
                    </a:p>
                  </a:txBody>
                  <a:tcPr marL="36000" marR="36000" marT="28800" marB="28800" vert="vert27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Hombres 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jóvenes 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18 a 39 años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  <a:endParaRPr lang="es-MX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0622">
                <a:tc vMerge="1">
                  <a:txBody>
                    <a:bodyPr/>
                    <a:lstStyle/>
                    <a:p>
                      <a:pPr marL="177800" indent="-177800"/>
                      <a:endParaRPr lang="es-MX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3200" marB="432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Hombres maduros de 40 y más  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  <a:endParaRPr lang="es-MX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1426">
                <a:tc vMerge="1">
                  <a:txBody>
                    <a:bodyPr/>
                    <a:lstStyle/>
                    <a:p>
                      <a:pPr marL="177800" indent="-177800"/>
                      <a:endParaRPr lang="es-MX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3200" marB="432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Mujeres 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jóvenes 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18 a 39 años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pPr marL="177800" indent="-177800"/>
                      <a:endParaRPr lang="es-MX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3200" marB="432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Mujeres maduras de 40 y más  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  <a:endParaRPr lang="es-MX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8800" marB="28800" vert="vert27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 fontAlgn="ctr"/>
                      <a:r>
                        <a:rPr lang="es-MX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Total</a:t>
                      </a:r>
                      <a:endParaRPr lang="es-MX" sz="10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2754"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Votó</a:t>
                      </a:r>
                      <a:r>
                        <a:rPr lang="es-MX" sz="1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en 2010</a:t>
                      </a:r>
                      <a:endParaRPr lang="es-MX" sz="10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vert="vert27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 / PANAL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6523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3200" marB="432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 / PVEM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2754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3200" marB="432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PRD / PT / 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CONVERGENCIA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  <a:endParaRPr lang="es-MX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2754">
                <a:tc vMerge="1"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3200" marB="432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Candidatos 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registrados/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  <a:endParaRPr lang="es-MX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  <a:endParaRPr lang="es-MX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  <a:endParaRPr lang="es-MX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  <a:endParaRPr lang="es-MX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7815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vert="vert27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Votos nulos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  <a:endParaRPr lang="es-MX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  <a:endParaRPr lang="es-MX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  <a:endParaRPr lang="es-MX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278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vert="vert27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Total</a:t>
                      </a:r>
                      <a:endParaRPr lang="es-MX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72754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Nivel</a:t>
                      </a:r>
                      <a:r>
                        <a:rPr lang="es-MX" sz="1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Socioeconómico</a:t>
                      </a:r>
                      <a:endParaRPr lang="es-MX" sz="10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8800" marB="28800" vert="vert27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A/B C+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2754">
                <a:tc vMerge="1">
                  <a:txBody>
                    <a:bodyPr/>
                    <a:lstStyle/>
                    <a:p>
                      <a:pPr marL="177800" indent="-177800" algn="l"/>
                      <a:endParaRPr lang="es-MX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3200" marB="432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C/C-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275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D+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</a:t>
                      </a:r>
                      <a:endParaRPr lang="es-MX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2754">
                <a:tc vMerge="1">
                  <a:txBody>
                    <a:bodyPr/>
                    <a:lstStyle/>
                    <a:p>
                      <a:pPr marL="177800" indent="-177800" algn="l"/>
                      <a:endParaRPr lang="es-MX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3200" marB="432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D/E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5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210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36000" marR="36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000" algn="l" fontAlgn="ctr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Khmer UI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100%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61" name="60 Imagen" descr="Resultado de imagen para Miguel Ángel Yunes Linare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792" y="1052736"/>
            <a:ext cx="648000" cy="648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2" name="61 Imagen" descr="https://corporacioncomunicativaojeda.files.wordpress.com/2016/01/hector-yunes-landa.jpg?w=78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922" y="1052736"/>
            <a:ext cx="648000" cy="648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3" name="62 Imagen" descr="Resultado de imagen para ARMANDO MENDEZ DE LA LUZ CANDIDATO A VERACRUZ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5" r="9565"/>
          <a:stretch/>
        </p:blipFill>
        <p:spPr bwMode="auto">
          <a:xfrm>
            <a:off x="5689449" y="1052736"/>
            <a:ext cx="648000" cy="648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63 Imagen" descr="http://sil.gobernacion.gob.mx/Archivos/Fotos/921955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123" y="1052736"/>
            <a:ext cx="648000" cy="648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5" name="64 Imagen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5" r="18374"/>
          <a:stretch/>
        </p:blipFill>
        <p:spPr bwMode="auto">
          <a:xfrm>
            <a:off x="7129609" y="1124744"/>
            <a:ext cx="648000" cy="648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6" name="65 Grupo"/>
          <p:cNvGrpSpPr/>
          <p:nvPr/>
        </p:nvGrpSpPr>
        <p:grpSpPr>
          <a:xfrm>
            <a:off x="3223266" y="1888059"/>
            <a:ext cx="660803" cy="324000"/>
            <a:chOff x="105104" y="3295403"/>
            <a:chExt cx="840780" cy="387260"/>
          </a:xfrm>
        </p:grpSpPr>
        <p:pic>
          <p:nvPicPr>
            <p:cNvPr id="67" name="12 Imagen" descr="PAN.png"/>
            <p:cNvPicPr/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5104" y="3295403"/>
              <a:ext cx="412245" cy="387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67 Imagen" descr="PRD.png"/>
            <p:cNvPicPr/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33639" y="3295403"/>
              <a:ext cx="412245" cy="387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9" name="68 Imagen" descr="MC.jpg"/>
          <p:cNvPicPr preferRelativeResize="0">
            <a:picLocks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497" y="1844824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2"/>
          <p:cNvPicPr preferRelativeResize="0"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593" y="1844824"/>
            <a:ext cx="61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3"/>
          <p:cNvPicPr preferRelativeResize="0"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657" y="1844824"/>
            <a:ext cx="324000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4" descr="almh"/>
          <p:cNvPicPr preferRelativeResize="0"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425" y="1052736"/>
            <a:ext cx="648000" cy="648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irc_mi" descr="http://2.bp.blogspot.com/-OA5ey_qwbmE/Uaj6Xi5Z4JI/AAAAAAABzXE/6LazrtyQ6a0/s1600/Logotipo-Oficial-del-PT-Partido-del-Trabajo-M%C3%A9xico.png">
            <a:hlinkClick r:id="rId13"/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425" y="1844824"/>
            <a:ext cx="324000" cy="324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" name="73 Grupo"/>
          <p:cNvGrpSpPr/>
          <p:nvPr/>
        </p:nvGrpSpPr>
        <p:grpSpPr>
          <a:xfrm>
            <a:off x="3943346" y="1700808"/>
            <a:ext cx="972072" cy="664252"/>
            <a:chOff x="5353558" y="1394175"/>
            <a:chExt cx="972072" cy="664252"/>
          </a:xfrm>
        </p:grpSpPr>
        <p:pic>
          <p:nvPicPr>
            <p:cNvPr id="75" name="74 Imagen" descr="Wwww.jpg"/>
            <p:cNvPicPr/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7558" y="1734427"/>
              <a:ext cx="324000" cy="32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22 Imagen" descr="PNA Party (Mexico).svg"/>
            <p:cNvPicPr/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3558" y="1734427"/>
              <a:ext cx="324000" cy="32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Picture 2"/>
            <p:cNvPicPr preferRelativeResize="0">
              <a:picLocks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1630" y="1734427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" name="9 Imagen"/>
            <p:cNvPicPr preferRelativeResize="0">
              <a:picLocks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9" b="-59"/>
            <a:stretch/>
          </p:blipFill>
          <p:spPr>
            <a:xfrm>
              <a:off x="5784266" y="1394175"/>
              <a:ext cx="324000" cy="324000"/>
            </a:xfrm>
            <a:prstGeom prst="rect">
              <a:avLst/>
            </a:prstGeom>
          </p:spPr>
        </p:pic>
        <p:pic>
          <p:nvPicPr>
            <p:cNvPr id="79" name="3 Imagen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1534" y="1410427"/>
              <a:ext cx="322732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748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92696"/>
            <a:ext cx="91440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Piense por un momento en las próximas elecciones para Gobernador de Veracruz. Si el día de hoy fueran las elecciones, ¿por cuál </a:t>
            </a:r>
            <a:r>
              <a:rPr lang="es-MX" sz="1600" dirty="0" smtClean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partido </a:t>
            </a:r>
            <a:r>
              <a:rPr lang="es-MX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MX" sz="1600" dirty="0" smtClean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alianza</a:t>
            </a:r>
            <a:r>
              <a:rPr lang="es-MX" sz="16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votaría usted?</a:t>
            </a:r>
          </a:p>
        </p:txBody>
      </p:sp>
      <p:sp>
        <p:nvSpPr>
          <p:cNvPr id="16" name="15 Recortar rectángulo de esquina diagonal"/>
          <p:cNvSpPr/>
          <p:nvPr/>
        </p:nvSpPr>
        <p:spPr>
          <a:xfrm>
            <a:off x="2417466" y="91430"/>
            <a:ext cx="4170758" cy="385242"/>
          </a:xfrm>
          <a:prstGeom prst="snip2DiagRect">
            <a:avLst>
              <a:gd name="adj1" fmla="val 50000"/>
              <a:gd name="adj2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prstClr val="whit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PROCESO ELECTORAL - Partidos</a:t>
            </a:r>
            <a:endParaRPr lang="es-MX" b="1" dirty="0">
              <a:solidFill>
                <a:prstClr val="white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516216" y="4672405"/>
            <a:ext cx="2417459" cy="53436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2000" tIns="36000" rIns="72000" bIns="36000" rtlCol="0" anchor="ctr" anchorCtr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s-MX" sz="900" b="1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¹ La Preferencia Efectiva excluye respuestas de los informantes, como “ninguno”, “no sabe” y “no respuesta”</a:t>
            </a:r>
            <a:endParaRPr lang="es-MX" sz="9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3510679" y="1268760"/>
            <a:ext cx="1836064" cy="276999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rIns="36000" rtlCol="0">
            <a:spAutoFit/>
          </a:bodyPr>
          <a:lstStyle/>
          <a:p>
            <a:pPr algn="ctr"/>
            <a:r>
              <a:rPr lang="es-MX" sz="1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Preferencia  Bruta</a:t>
            </a:r>
            <a:endParaRPr lang="es-MX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995444" y="3855997"/>
            <a:ext cx="1836064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36000" rIns="36000" rtlCol="0">
            <a:spAutoFit/>
          </a:bodyPr>
          <a:lstStyle/>
          <a:p>
            <a:pPr algn="ctr"/>
            <a:r>
              <a:rPr lang="es-MX" sz="1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Preferencia  Efectiva¹</a:t>
            </a:r>
            <a:endParaRPr lang="es-MX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7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434269"/>
              </p:ext>
            </p:extLst>
          </p:nvPr>
        </p:nvGraphicFramePr>
        <p:xfrm>
          <a:off x="0" y="1422446"/>
          <a:ext cx="9040893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8" name="1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8100972"/>
              </p:ext>
            </p:extLst>
          </p:nvPr>
        </p:nvGraphicFramePr>
        <p:xfrm>
          <a:off x="13898" y="3974432"/>
          <a:ext cx="6156176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7" name="76 Grupo"/>
          <p:cNvGrpSpPr/>
          <p:nvPr/>
        </p:nvGrpSpPr>
        <p:grpSpPr>
          <a:xfrm>
            <a:off x="235601" y="5609488"/>
            <a:ext cx="4192383" cy="699832"/>
            <a:chOff x="467544" y="5069432"/>
            <a:chExt cx="4192383" cy="699832"/>
          </a:xfrm>
        </p:grpSpPr>
        <p:pic>
          <p:nvPicPr>
            <p:cNvPr id="78" name="Picture 2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7895" y="5069432"/>
              <a:ext cx="540000" cy="3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" name="Picture 3"/>
            <p:cNvPicPr preferRelativeResize="0"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5927" y="5121192"/>
              <a:ext cx="324000" cy="3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80" name="79 Grupo"/>
            <p:cNvGrpSpPr/>
            <p:nvPr/>
          </p:nvGrpSpPr>
          <p:grpSpPr>
            <a:xfrm>
              <a:off x="467544" y="5085224"/>
              <a:ext cx="648072" cy="324000"/>
              <a:chOff x="395536" y="5085224"/>
              <a:chExt cx="648072" cy="324000"/>
            </a:xfrm>
          </p:grpSpPr>
          <p:pic>
            <p:nvPicPr>
              <p:cNvPr id="89" name="88 Imagen" descr="PAN.png"/>
              <p:cNvPicPr/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95536" y="5085224"/>
                <a:ext cx="324000" cy="32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0" name="89 Imagen" descr="PRD.png"/>
              <p:cNvPicPr/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19608" y="5085224"/>
                <a:ext cx="324000" cy="32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1" name="80 Imagen" descr="MC.jpg"/>
            <p:cNvPicPr preferRelativeResize="0">
              <a:picLocks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767" y="5085224"/>
              <a:ext cx="360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irc_mi" descr="http://2.bp.blogspot.com/-OA5ey_qwbmE/Uaj6Xi5Z4JI/AAAAAAABzXE/6LazrtyQ6a0/s1600/Logotipo-Oficial-del-PT-Partido-del-Trabajo-M%C3%A9xico.png">
              <a:hlinkClick r:id="rId9"/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9768" y="5085184"/>
              <a:ext cx="324000" cy="324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3" name="82 Grupo"/>
            <p:cNvGrpSpPr/>
            <p:nvPr/>
          </p:nvGrpSpPr>
          <p:grpSpPr>
            <a:xfrm>
              <a:off x="1079648" y="5073322"/>
              <a:ext cx="1008080" cy="695942"/>
              <a:chOff x="1079648" y="5073322"/>
              <a:chExt cx="1008080" cy="695942"/>
            </a:xfrm>
          </p:grpSpPr>
          <p:pic>
            <p:nvPicPr>
              <p:cNvPr id="84" name="83 Imagen" descr="Wwww.jpg"/>
              <p:cNvPicPr/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4412" y="5410772"/>
                <a:ext cx="324000" cy="324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5" name="22 Imagen" descr="PNA Party (Mexico).svg"/>
              <p:cNvPicPr/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9648" y="5438840"/>
                <a:ext cx="324000" cy="324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6" name="Picture 2"/>
              <p:cNvPicPr preferRelativeResize="0">
                <a:picLocks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3728" y="5445264"/>
                <a:ext cx="324000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7" name="3 Imagen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8896" y="5073322"/>
                <a:ext cx="322847" cy="324000"/>
              </a:xfrm>
              <a:prstGeom prst="rect">
                <a:avLst/>
              </a:prstGeom>
            </p:spPr>
          </p:pic>
          <p:pic>
            <p:nvPicPr>
              <p:cNvPr id="88" name="9 Imagen"/>
              <p:cNvPicPr preferRelativeResize="0">
                <a:picLocks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59" b="-59"/>
              <a:stretch/>
            </p:blipFill>
            <p:spPr>
              <a:xfrm>
                <a:off x="1583704" y="5078840"/>
                <a:ext cx="324000" cy="324000"/>
              </a:xfrm>
              <a:prstGeom prst="rect">
                <a:avLst/>
              </a:prstGeom>
            </p:spPr>
          </p:pic>
        </p:grpSp>
      </p:grpSp>
      <p:grpSp>
        <p:nvGrpSpPr>
          <p:cNvPr id="49" name="48 Grupo"/>
          <p:cNvGrpSpPr/>
          <p:nvPr/>
        </p:nvGrpSpPr>
        <p:grpSpPr>
          <a:xfrm>
            <a:off x="285306" y="3093098"/>
            <a:ext cx="4142678" cy="695942"/>
            <a:chOff x="467544" y="5073322"/>
            <a:chExt cx="4142678" cy="695942"/>
          </a:xfrm>
        </p:grpSpPr>
        <p:pic>
          <p:nvPicPr>
            <p:cNvPr id="50" name="Picture 2"/>
            <p:cNvPicPr preferRelativeResize="0"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4134" y="5085224"/>
              <a:ext cx="540000" cy="3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3"/>
            <p:cNvPicPr preferRelativeResize="0"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6222" y="5085224"/>
              <a:ext cx="324000" cy="3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2" name="51 Grupo"/>
            <p:cNvGrpSpPr/>
            <p:nvPr/>
          </p:nvGrpSpPr>
          <p:grpSpPr>
            <a:xfrm>
              <a:off x="467544" y="5085224"/>
              <a:ext cx="648072" cy="324000"/>
              <a:chOff x="395536" y="5085224"/>
              <a:chExt cx="648072" cy="324000"/>
            </a:xfrm>
          </p:grpSpPr>
          <p:pic>
            <p:nvPicPr>
              <p:cNvPr id="95" name="94 Imagen" descr="PAN.png"/>
              <p:cNvPicPr/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95536" y="5085224"/>
                <a:ext cx="324000" cy="32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6" name="95 Imagen" descr="PRD.png"/>
              <p:cNvPicPr/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719608" y="5085224"/>
                <a:ext cx="324000" cy="324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53" name="52 Imagen" descr="MC.jpg"/>
            <p:cNvPicPr preferRelativeResize="0">
              <a:picLocks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6102" y="5085224"/>
              <a:ext cx="360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irc_mi" descr="http://2.bp.blogspot.com/-OA5ey_qwbmE/Uaj6Xi5Z4JI/AAAAAAABzXE/6LazrtyQ6a0/s1600/Logotipo-Oficial-del-PT-Partido-del-Trabajo-M%C3%A9xico.png">
              <a:hlinkClick r:id="rId9"/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9768" y="5085184"/>
              <a:ext cx="324000" cy="3240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5" name="54 Grupo"/>
            <p:cNvGrpSpPr/>
            <p:nvPr/>
          </p:nvGrpSpPr>
          <p:grpSpPr>
            <a:xfrm>
              <a:off x="1079648" y="5073322"/>
              <a:ext cx="1008080" cy="695942"/>
              <a:chOff x="1079648" y="5073322"/>
              <a:chExt cx="1008080" cy="695942"/>
            </a:xfrm>
          </p:grpSpPr>
          <p:pic>
            <p:nvPicPr>
              <p:cNvPr id="56" name="55 Imagen" descr="Wwww.jpg"/>
              <p:cNvPicPr/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14412" y="5410772"/>
                <a:ext cx="324000" cy="324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1" name="22 Imagen" descr="PNA Party (Mexico).svg"/>
              <p:cNvPicPr/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79648" y="5438840"/>
                <a:ext cx="324000" cy="3240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2" name="Picture 2"/>
              <p:cNvPicPr preferRelativeResize="0">
                <a:picLocks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3728" y="5445264"/>
                <a:ext cx="324000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" name="3 Imagen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48896" y="5073322"/>
                <a:ext cx="322847" cy="324000"/>
              </a:xfrm>
              <a:prstGeom prst="rect">
                <a:avLst/>
              </a:prstGeom>
            </p:spPr>
          </p:pic>
          <p:pic>
            <p:nvPicPr>
              <p:cNvPr id="94" name="9 Imagen"/>
              <p:cNvPicPr preferRelativeResize="0">
                <a:picLocks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59" b="-59"/>
              <a:stretch/>
            </p:blipFill>
            <p:spPr>
              <a:xfrm>
                <a:off x="1583704" y="5078840"/>
                <a:ext cx="324000" cy="324000"/>
              </a:xfrm>
              <a:prstGeom prst="rect">
                <a:avLst/>
              </a:prstGeom>
            </p:spPr>
          </p:pic>
        </p:grpSp>
      </p:grp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/>
              <a:pPr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570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692696"/>
            <a:ext cx="91440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Piense por un momento en las próximas elecciones para Gobernador de Veracruz. Si el día de hoy fueran las elecciones, ¿por cuál </a:t>
            </a:r>
            <a:r>
              <a:rPr lang="es-MX" sz="1600" dirty="0" smtClean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partido </a:t>
            </a:r>
            <a:r>
              <a:rPr lang="es-MX" sz="16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votaría </a:t>
            </a:r>
            <a:r>
              <a:rPr lang="es-MX" sz="16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usted?</a:t>
            </a:r>
          </a:p>
        </p:txBody>
      </p:sp>
      <p:sp>
        <p:nvSpPr>
          <p:cNvPr id="16" name="15 Recortar rectángulo de esquina diagonal"/>
          <p:cNvSpPr/>
          <p:nvPr/>
        </p:nvSpPr>
        <p:spPr>
          <a:xfrm>
            <a:off x="2417466" y="91430"/>
            <a:ext cx="4170758" cy="385242"/>
          </a:xfrm>
          <a:prstGeom prst="snip2DiagRect">
            <a:avLst>
              <a:gd name="adj1" fmla="val 50000"/>
              <a:gd name="adj2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prstClr val="whit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PROCESO ELECTORAL - Perfiles</a:t>
            </a:r>
            <a:endParaRPr lang="es-MX" b="1" dirty="0">
              <a:solidFill>
                <a:prstClr val="white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/>
              <a:pPr/>
              <a:t>12</a:t>
            </a:fld>
            <a:endParaRPr lang="es-MX"/>
          </a:p>
        </p:txBody>
      </p:sp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106620"/>
              </p:ext>
            </p:extLst>
          </p:nvPr>
        </p:nvGraphicFramePr>
        <p:xfrm>
          <a:off x="179512" y="1498062"/>
          <a:ext cx="8813272" cy="4523226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96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62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494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923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2086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67730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7730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7730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7730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5840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56199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="1" dirty="0" smtClean="0">
                        <a:solidFill>
                          <a:srgbClr val="006666"/>
                        </a:solidFill>
                      </a:endParaRPr>
                    </a:p>
                  </a:txBody>
                  <a:tcPr marL="36000" marR="36000" marT="28800" marB="288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8800" marB="288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8800" marB="288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8800" marB="288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8800" marB="288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8800" marB="288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8800" marB="288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8800" marB="288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Candidato</a:t>
                      </a:r>
                      <a:r>
                        <a:rPr lang="es-MX" sz="11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Indepen-diente</a:t>
                      </a:r>
                      <a:endParaRPr lang="es-MX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8800" marB="288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Otros partidos*</a:t>
                      </a:r>
                    </a:p>
                  </a:txBody>
                  <a:tcPr marL="0" marR="0" marT="28800" marB="288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99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36000" marR="36000" marT="28800" marB="288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7467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Tipo de informante</a:t>
                      </a:r>
                    </a:p>
                  </a:txBody>
                  <a:tcPr marL="36000" marR="36000" marT="28800" marB="28800" vert="vert27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Hombres </a:t>
                      </a:r>
                      <a:r>
                        <a:rPr lang="es-MX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</a:t>
                      </a:r>
                      <a:r>
                        <a:rPr lang="es-MX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a 39 años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28800" marB="288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7467">
                <a:tc vMerge="1">
                  <a:txBody>
                    <a:bodyPr/>
                    <a:lstStyle/>
                    <a:p>
                      <a:pPr marL="177800" indent="-177800"/>
                      <a:endParaRPr lang="es-MX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3200" marB="432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Hombres </a:t>
                      </a:r>
                      <a:r>
                        <a:rPr lang="es-MX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40 años </a:t>
                      </a:r>
                      <a:r>
                        <a:rPr lang="es-MX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más 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28800" marB="288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MX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s-MX" sz="105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7467">
                <a:tc vMerge="1">
                  <a:txBody>
                    <a:bodyPr/>
                    <a:lstStyle/>
                    <a:p>
                      <a:pPr marL="177800" indent="-177800"/>
                      <a:endParaRPr lang="es-MX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3200" marB="432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Mujeres </a:t>
                      </a:r>
                      <a:r>
                        <a:rPr lang="es-MX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</a:t>
                      </a:r>
                      <a:r>
                        <a:rPr lang="es-MX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a 39 años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28800" marB="288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7467">
                <a:tc vMerge="1">
                  <a:txBody>
                    <a:bodyPr/>
                    <a:lstStyle/>
                    <a:p>
                      <a:pPr marL="177800" indent="-177800"/>
                      <a:endParaRPr lang="es-MX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3200" marB="432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Mujeres </a:t>
                      </a:r>
                      <a:r>
                        <a:rPr lang="es-MX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</a:t>
                      </a:r>
                      <a:r>
                        <a:rPr lang="es-MX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</a:t>
                      </a:r>
                      <a:r>
                        <a:rPr lang="es-MX" sz="105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años y </a:t>
                      </a:r>
                      <a:r>
                        <a:rPr lang="es-MX" sz="105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más 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28800" marB="288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MX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s-MX" sz="105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1739">
                <a:tc rowSpan="5">
                  <a:txBody>
                    <a:bodyPr/>
                    <a:lstStyle/>
                    <a:p>
                      <a:pPr marL="177800" marR="0" indent="-1778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Posición en Ocupación</a:t>
                      </a:r>
                    </a:p>
                  </a:txBody>
                  <a:tcPr marL="36000" marR="36000" marT="28800" marB="28800" vert="vert27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Empleado en el Gobierno/Empleado en empresa privada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1739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3200" marB="432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Profesionista independiente/Trabajador por cuenta propia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- </a:t>
                      </a:r>
                      <a:endParaRPr lang="es-MX" sz="105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1739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3200" marB="432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Trabajadora doméstica/Trabajador del campo/Otro </a:t>
                      </a:r>
                      <a:r>
                        <a:rPr lang="es-MX" sz="105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/Estudiante/Otro</a:t>
                      </a:r>
                      <a:endParaRPr lang="es-MX" sz="105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MX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s-MX" sz="105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4478">
                <a:tc vMerge="1">
                  <a:txBody>
                    <a:bodyPr/>
                    <a:lstStyle/>
                    <a:p>
                      <a:pPr marL="177800" marR="0" indent="-1778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5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8800" marB="28800" vert="vert27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Ama de casa/Labores del hogar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- </a:t>
                      </a:r>
                      <a:endParaRPr lang="es-MX" sz="105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9662">
                <a:tc vMerge="1">
                  <a:txBody>
                    <a:bodyPr/>
                    <a:lstStyle/>
                    <a:p>
                      <a:pPr marL="177800" marR="0" indent="-1778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5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8800" marB="28800" vert="vert27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Desempleado/Jubilado o pensionado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MX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s-MX" sz="105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- </a:t>
                      </a:r>
                      <a:endParaRPr lang="es-MX" sz="105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8032">
                <a:tc rowSpan="4">
                  <a:txBody>
                    <a:bodyPr/>
                    <a:lstStyle/>
                    <a:p>
                      <a:pPr marL="177800" marR="0" indent="-1778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NSE</a:t>
                      </a:r>
                    </a:p>
                  </a:txBody>
                  <a:tcPr marL="36000" marR="36000" marT="28800" marB="28800" vert="vert27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A/B C+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- </a:t>
                      </a:r>
                      <a:endParaRPr lang="es-MX" sz="105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MX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s-MX" sz="105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C/C-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7217">
                <a:tc vMerge="1">
                  <a:txBody>
                    <a:bodyPr/>
                    <a:lstStyle/>
                    <a:p>
                      <a:pPr marL="177800" indent="-177800" algn="l"/>
                      <a:endParaRPr lang="es-MX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3200" marB="432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D+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27%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- </a:t>
                      </a:r>
                      <a:endParaRPr lang="es-MX" sz="105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21%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7721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D/E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36%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- </a:t>
                      </a:r>
                      <a:endParaRPr lang="es-MX" sz="105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19%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5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5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pic>
        <p:nvPicPr>
          <p:cNvPr id="39" name="1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264" y="1722277"/>
            <a:ext cx="595200" cy="162302"/>
          </a:xfrm>
          <a:prstGeom prst="rect">
            <a:avLst/>
          </a:prstGeom>
        </p:spPr>
      </p:pic>
      <p:pic>
        <p:nvPicPr>
          <p:cNvPr id="40" name="9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596" y="1540054"/>
            <a:ext cx="497610" cy="468000"/>
          </a:xfrm>
          <a:prstGeom prst="rect">
            <a:avLst/>
          </a:prstGeom>
        </p:spPr>
      </p:pic>
      <p:pic>
        <p:nvPicPr>
          <p:cNvPr id="41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192" y="1556840"/>
            <a:ext cx="461982" cy="432000"/>
          </a:xfrm>
          <a:prstGeom prst="rect">
            <a:avLst/>
          </a:prstGeom>
        </p:spPr>
      </p:pic>
      <p:pic>
        <p:nvPicPr>
          <p:cNvPr id="42" name="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556840"/>
            <a:ext cx="430463" cy="432000"/>
          </a:xfrm>
          <a:prstGeom prst="rect">
            <a:avLst/>
          </a:prstGeom>
        </p:spPr>
      </p:pic>
      <p:sp>
        <p:nvSpPr>
          <p:cNvPr id="43" name="42 CuadroTexto"/>
          <p:cNvSpPr txBox="1"/>
          <p:nvPr/>
        </p:nvSpPr>
        <p:spPr>
          <a:xfrm>
            <a:off x="465118" y="1688731"/>
            <a:ext cx="1836064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36000" rIns="36000" rtlCol="0">
            <a:spAutoFit/>
          </a:bodyPr>
          <a:lstStyle/>
          <a:p>
            <a:pPr algn="ctr"/>
            <a:r>
              <a:rPr lang="es-MX" sz="1200" b="1" dirty="0" smtClean="0">
                <a:solidFill>
                  <a:prstClr val="white"/>
                </a:solidFill>
                <a:cs typeface="Arial" panose="020B0604020202020204" pitchFamily="34" charset="0"/>
              </a:rPr>
              <a:t>Preferencia  Efectiva</a:t>
            </a:r>
            <a:r>
              <a:rPr lang="es-MX" sz="1200" b="1" dirty="0" smtClean="0">
                <a:solidFill>
                  <a:prstClr val="white"/>
                </a:solidFill>
                <a:cs typeface="Arial"/>
              </a:rPr>
              <a:t>¹</a:t>
            </a:r>
            <a:endParaRPr lang="es-MX" sz="12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44" name="43 Imagen" descr="PAN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56982" y="1570154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irc_mi" descr="http://2.bp.blogspot.com/-OA5ey_qwbmE/Uaj6Xi5Z4JI/AAAAAAABzXE/6LazrtyQ6a0/s1600/Logotipo-Oficial-del-PT-Partido-del-Trabajo-M%C3%A9xico.png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097" y="1556792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Imagen 68" descr="MC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22845"/>
            <a:ext cx="432000" cy="492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-73841" y="6099936"/>
            <a:ext cx="7490287" cy="2265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2000" tIns="36000" rIns="72000" bIns="36000" rtlCol="0" anchor="ctr" anchorCtr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s-MX" sz="9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¹ La Preferencia Efectiva excluye respuestas de los informantes, como “ninguno”, “no sabe” y “no respuesta”</a:t>
            </a:r>
          </a:p>
        </p:txBody>
      </p:sp>
    </p:spTree>
    <p:extLst>
      <p:ext uri="{BB962C8B-B14F-4D97-AF65-F5344CB8AC3E}">
        <p14:creationId xmlns:p14="http://schemas.microsoft.com/office/powerpoint/2010/main" val="342269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5838484"/>
              </p:ext>
            </p:extLst>
          </p:nvPr>
        </p:nvGraphicFramePr>
        <p:xfrm>
          <a:off x="0" y="1772817"/>
          <a:ext cx="914400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1 Rectángulo"/>
          <p:cNvSpPr/>
          <p:nvPr/>
        </p:nvSpPr>
        <p:spPr>
          <a:xfrm>
            <a:off x="0" y="764704"/>
            <a:ext cx="91440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Ahora suponga que el partido que acaba de escoger no tiene posibilidades de ganar. </a:t>
            </a:r>
          </a:p>
          <a:p>
            <a:pPr algn="ctr"/>
            <a:r>
              <a:rPr lang="es-MX" sz="16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¿cuál </a:t>
            </a:r>
            <a:r>
              <a:rPr lang="es-MX" sz="16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sería su segunda opción, por cuál partido votaría en </a:t>
            </a:r>
            <a:r>
              <a:rPr lang="es-MX" sz="1600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segundo</a:t>
            </a:r>
            <a:r>
              <a:rPr lang="es-MX" sz="16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lugar?</a:t>
            </a:r>
          </a:p>
        </p:txBody>
      </p:sp>
      <p:sp>
        <p:nvSpPr>
          <p:cNvPr id="16" name="15 Recortar rectángulo de esquina diagonal"/>
          <p:cNvSpPr/>
          <p:nvPr/>
        </p:nvSpPr>
        <p:spPr>
          <a:xfrm>
            <a:off x="2417466" y="91430"/>
            <a:ext cx="4170758" cy="385242"/>
          </a:xfrm>
          <a:prstGeom prst="snip2DiagRect">
            <a:avLst>
              <a:gd name="adj1" fmla="val 50000"/>
              <a:gd name="adj2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prstClr val="whit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PROCESO </a:t>
            </a:r>
            <a:r>
              <a:rPr lang="es-MX" b="1" dirty="0" smtClean="0">
                <a:solidFill>
                  <a:prstClr val="whit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ELECTORAL – 2ª Opción</a:t>
            </a:r>
            <a:endParaRPr lang="es-MX" b="1" dirty="0">
              <a:solidFill>
                <a:prstClr val="white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7" name="16 Imagen" descr="PAN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5697296"/>
            <a:ext cx="396000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80" y="5670291"/>
            <a:ext cx="396000" cy="397413"/>
          </a:xfrm>
          <a:prstGeom prst="rect">
            <a:avLst/>
          </a:prstGeom>
        </p:spPr>
      </p:pic>
      <p:pic>
        <p:nvPicPr>
          <p:cNvPr id="19" name="18 Imagen" descr="PRD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15760" y="5672746"/>
            <a:ext cx="396000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9 Imagen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840" y="5661248"/>
            <a:ext cx="396000" cy="396000"/>
          </a:xfrm>
          <a:prstGeom prst="rect">
            <a:avLst/>
          </a:prstGeom>
        </p:spPr>
      </p:pic>
      <p:pic>
        <p:nvPicPr>
          <p:cNvPr id="27" name="Imagen 68" descr="MC.jpg"/>
          <p:cNvPicPr preferRelativeResize="0"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08" y="5690714"/>
            <a:ext cx="396000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irc_mi" descr="http://2.bp.blogspot.com/-OA5ey_qwbmE/Uaj6Xi5Z4JI/AAAAAAABzXE/6LazrtyQ6a0/s1600/Logotipo-Oficial-del-PT-Partido-del-Trabajo-M%C3%A9xico.png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661248"/>
            <a:ext cx="396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"/>
          <p:cNvPicPr preferRelativeResize="0"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96" y="5661288"/>
            <a:ext cx="576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/>
              <a:pPr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072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ortar rectángulo de esquina diagonal"/>
          <p:cNvSpPr/>
          <p:nvPr/>
        </p:nvSpPr>
        <p:spPr>
          <a:xfrm>
            <a:off x="2417466" y="91430"/>
            <a:ext cx="4170758" cy="385242"/>
          </a:xfrm>
          <a:prstGeom prst="snip2DiagRect">
            <a:avLst>
              <a:gd name="adj1" fmla="val 50000"/>
              <a:gd name="adj2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prstClr val="whit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PROCESO </a:t>
            </a:r>
            <a:r>
              <a:rPr lang="es-MX" b="1" dirty="0" smtClean="0">
                <a:solidFill>
                  <a:prstClr val="whit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ELECTORAL - Expectativa</a:t>
            </a:r>
            <a:endParaRPr lang="es-MX" b="1" dirty="0">
              <a:solidFill>
                <a:prstClr val="white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-1" y="836712"/>
            <a:ext cx="9175899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Independientemente de por quien votaría, ¿ qué partido político cree que </a:t>
            </a:r>
            <a:r>
              <a:rPr lang="es-MX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ganará</a:t>
            </a:r>
            <a:r>
              <a:rPr lang="es-MX" sz="16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es-MX" sz="16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      </a:t>
            </a:r>
            <a:r>
              <a:rPr lang="es-MX" sz="16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próximas elecciones para Gobernador en su estado?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3589698" y="1628800"/>
            <a:ext cx="1836064" cy="276999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rIns="36000" rtlCol="0">
            <a:spAutoFit/>
          </a:bodyPr>
          <a:lstStyle/>
          <a:p>
            <a:pPr algn="ctr"/>
            <a:r>
              <a:rPr lang="es-MX" sz="1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Preferencia  Bruta</a:t>
            </a:r>
            <a:endParaRPr lang="es-MX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5" name="1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3801268"/>
              </p:ext>
            </p:extLst>
          </p:nvPr>
        </p:nvGraphicFramePr>
        <p:xfrm>
          <a:off x="53752" y="2090623"/>
          <a:ext cx="9036496" cy="4362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1" name="30 Imagen" descr="PAN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107" y="5668442"/>
            <a:ext cx="396000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96" y="5695883"/>
            <a:ext cx="396000" cy="397413"/>
          </a:xfrm>
          <a:prstGeom prst="rect">
            <a:avLst/>
          </a:prstGeom>
        </p:spPr>
      </p:pic>
      <p:pic>
        <p:nvPicPr>
          <p:cNvPr id="33" name="32 Imagen" descr="PRD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9466" y="5697296"/>
            <a:ext cx="396000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9 Imagen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697296"/>
            <a:ext cx="396000" cy="396000"/>
          </a:xfrm>
          <a:prstGeom prst="rect">
            <a:avLst/>
          </a:prstGeom>
        </p:spPr>
      </p:pic>
      <p:pic>
        <p:nvPicPr>
          <p:cNvPr id="42" name="Imagen 68" descr="MC.jpg"/>
          <p:cNvPicPr preferRelativeResize="0"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730" y="5661248"/>
            <a:ext cx="396000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661288"/>
            <a:ext cx="576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22 Imagen" descr="PNA Party (Mexico).sv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120" y="5684649"/>
            <a:ext cx="360000" cy="3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/>
              <a:pPr/>
              <a:t>14</a:t>
            </a:fld>
            <a:endParaRPr lang="es-MX"/>
          </a:p>
        </p:txBody>
      </p:sp>
      <p:pic>
        <p:nvPicPr>
          <p:cNvPr id="14" name="irc_mi" descr="http://2.bp.blogspot.com/-OA5ey_qwbmE/Uaj6Xi5Z4JI/AAAAAAABzXE/6LazrtyQ6a0/s1600/Logotipo-Oficial-del-PT-Partido-del-Trabajo-M%C3%A9xico.png">
            <a:hlinkClick r:id="rId10"/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52" y="5697296"/>
            <a:ext cx="396000" cy="3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247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37 Recortar rectángulo de esquina diagonal"/>
          <p:cNvSpPr/>
          <p:nvPr/>
        </p:nvSpPr>
        <p:spPr>
          <a:xfrm>
            <a:off x="2313380" y="91430"/>
            <a:ext cx="4274844" cy="385242"/>
          </a:xfrm>
          <a:prstGeom prst="snip2DiagRect">
            <a:avLst>
              <a:gd name="adj1" fmla="val 50000"/>
              <a:gd name="adj2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prstClr val="whit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PROCESO </a:t>
            </a:r>
            <a:r>
              <a:rPr lang="es-MX" b="1" dirty="0" smtClean="0">
                <a:solidFill>
                  <a:prstClr val="whit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ELECTORAL – Nunca votaría</a:t>
            </a:r>
            <a:endParaRPr lang="es-MX" b="1" dirty="0">
              <a:solidFill>
                <a:prstClr val="white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" y="987366"/>
            <a:ext cx="914400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 Por qué partido político </a:t>
            </a:r>
            <a:r>
              <a:rPr lang="es-MX" sz="1600" dirty="0">
                <a:solidFill>
                  <a:srgbClr val="9537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nunca</a:t>
            </a:r>
            <a:r>
              <a:rPr lang="es-MX" sz="16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votaría para que  fuera su gobernador?</a:t>
            </a:r>
          </a:p>
        </p:txBody>
      </p:sp>
      <p:graphicFrame>
        <p:nvGraphicFramePr>
          <p:cNvPr id="24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4868777"/>
              </p:ext>
            </p:extLst>
          </p:nvPr>
        </p:nvGraphicFramePr>
        <p:xfrm>
          <a:off x="-7701" y="1762248"/>
          <a:ext cx="9021091" cy="461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6" name="22 Imagen" descr="PNA Party (Mexico).sv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64" y="5681346"/>
            <a:ext cx="396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2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24" y="5679960"/>
            <a:ext cx="576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32 Imagen" descr="PAN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7544" y="5669154"/>
            <a:ext cx="396000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3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735" y="5671003"/>
            <a:ext cx="396000" cy="397413"/>
          </a:xfrm>
          <a:prstGeom prst="rect">
            <a:avLst/>
          </a:prstGeom>
        </p:spPr>
      </p:pic>
      <p:pic>
        <p:nvPicPr>
          <p:cNvPr id="35" name="34 Imagen" descr="PRD.pn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17380" y="5673458"/>
            <a:ext cx="396000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9 Imagen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19" y="5661960"/>
            <a:ext cx="396000" cy="396000"/>
          </a:xfrm>
          <a:prstGeom prst="rect">
            <a:avLst/>
          </a:prstGeom>
        </p:spPr>
      </p:pic>
      <p:pic>
        <p:nvPicPr>
          <p:cNvPr id="37" name="Imagen 68" descr="MC.jpg"/>
          <p:cNvPicPr preferRelativeResize="0">
            <a:picLocks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879" y="5691426"/>
            <a:ext cx="396000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irc_mi" descr="http://2.bp.blogspot.com/-OA5ey_qwbmE/Uaj6Xi5Z4JI/AAAAAAABzXE/6LazrtyQ6a0/s1600/Logotipo-Oficial-del-PT-Partido-del-Trabajo-M%C3%A9xico.png">
            <a:hlinkClick r:id="rId11"/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799" y="5691426"/>
            <a:ext cx="396000" cy="39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3"/>
          <p:cNvPicPr preferRelativeResize="0"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142" y="5697296"/>
            <a:ext cx="396000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/>
              <a:pPr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0844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37 Recortar rectángulo de esquina diagonal"/>
          <p:cNvSpPr/>
          <p:nvPr/>
        </p:nvSpPr>
        <p:spPr>
          <a:xfrm>
            <a:off x="2417466" y="91430"/>
            <a:ext cx="4170758" cy="385242"/>
          </a:xfrm>
          <a:prstGeom prst="snip2DiagRect">
            <a:avLst>
              <a:gd name="adj1" fmla="val 50000"/>
              <a:gd name="adj2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prstClr val="whit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PROCESO </a:t>
            </a:r>
            <a:r>
              <a:rPr lang="es-MX" b="1" dirty="0" smtClean="0">
                <a:solidFill>
                  <a:prstClr val="whit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ELECTORAL – Mejor/Peor</a:t>
            </a:r>
            <a:endParaRPr lang="es-MX" b="1" dirty="0">
              <a:solidFill>
                <a:prstClr val="white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664895" y="6093296"/>
            <a:ext cx="3611512" cy="22659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72000" tIns="36000" rIns="72000" bIns="36000" rtlCol="0" anchor="ctr" anchorCtr="0">
            <a:spAutoFit/>
          </a:bodyPr>
          <a:lstStyle>
            <a:defPPr>
              <a:defRPr lang="es-MX"/>
            </a:defPPr>
            <a:lvl1pPr algn="ctr">
              <a:lnSpc>
                <a:spcPts val="1200"/>
              </a:lnSpc>
              <a:defRPr sz="900" b="1">
                <a:solidFill>
                  <a:srgbClr val="006666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defRPr/>
            </a:pPr>
            <a:r>
              <a:rPr lang="es-MX" b="0" i="1" kern="0" dirty="0">
                <a:solidFill>
                  <a:srgbClr val="4BACC6">
                    <a:lumMod val="75000"/>
                  </a:srgbClr>
                </a:solidFill>
              </a:rPr>
              <a:t>* Otros partidos incluye</a:t>
            </a:r>
            <a:r>
              <a:rPr lang="es-MX" b="0" i="1" kern="0" dirty="0" smtClean="0">
                <a:solidFill>
                  <a:srgbClr val="4BACC6">
                    <a:lumMod val="75000"/>
                  </a:srgbClr>
                </a:solidFill>
              </a:rPr>
              <a:t>: </a:t>
            </a:r>
            <a:r>
              <a:rPr lang="es-MX" b="0" i="1" kern="0" dirty="0">
                <a:solidFill>
                  <a:srgbClr val="4BACC6">
                    <a:lumMod val="75000"/>
                  </a:srgbClr>
                </a:solidFill>
              </a:rPr>
              <a:t>PANAL</a:t>
            </a:r>
            <a:r>
              <a:rPr lang="es-MX" b="0" i="1" kern="0" dirty="0" smtClean="0">
                <a:solidFill>
                  <a:srgbClr val="4BACC6">
                    <a:lumMod val="75000"/>
                  </a:srgbClr>
                </a:solidFill>
              </a:rPr>
              <a:t>, CANDIDATO INDEPENDIENTE </a:t>
            </a:r>
            <a:endParaRPr lang="es-MX" b="0" i="1" kern="0" dirty="0">
              <a:solidFill>
                <a:srgbClr val="4BACC6">
                  <a:lumMod val="75000"/>
                </a:srgbClr>
              </a:solidFill>
            </a:endParaRPr>
          </a:p>
        </p:txBody>
      </p:sp>
      <p:graphicFrame>
        <p:nvGraphicFramePr>
          <p:cNvPr id="28" name="1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4185609"/>
              </p:ext>
            </p:extLst>
          </p:nvPr>
        </p:nvGraphicFramePr>
        <p:xfrm>
          <a:off x="0" y="1628800"/>
          <a:ext cx="9036496" cy="4282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9" name="Picture 2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80" y="5517232"/>
            <a:ext cx="576000" cy="3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29 Imagen" descr="PAN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552" y="5553761"/>
            <a:ext cx="396000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08" y="5551362"/>
            <a:ext cx="396000" cy="397413"/>
          </a:xfrm>
          <a:prstGeom prst="rect">
            <a:avLst/>
          </a:prstGeom>
        </p:spPr>
      </p:pic>
      <p:pic>
        <p:nvPicPr>
          <p:cNvPr id="32" name="31 Imagen" descr="PRD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19121" y="5536685"/>
            <a:ext cx="396000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9 Imagen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00" y="5517232"/>
            <a:ext cx="396000" cy="396000"/>
          </a:xfrm>
          <a:prstGeom prst="rect">
            <a:avLst/>
          </a:prstGeom>
        </p:spPr>
      </p:pic>
      <p:pic>
        <p:nvPicPr>
          <p:cNvPr id="50" name="Imagen 68" descr="MC.jpg"/>
          <p:cNvPicPr preferRelativeResize="0">
            <a:picLocks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417" y="5551362"/>
            <a:ext cx="396000" cy="3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irc_mi" descr="http://2.bp.blogspot.com/-OA5ey_qwbmE/Uaj6Xi5Z4JI/AAAAAAABzXE/6LazrtyQ6a0/s1600/Logotipo-Oficial-del-PT-Partido-del-Trabajo-M%C3%A9xico.png">
            <a:hlinkClick r:id="rId9"/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789" y="5536685"/>
            <a:ext cx="396000" cy="3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51 Rectángulo"/>
          <p:cNvSpPr/>
          <p:nvPr/>
        </p:nvSpPr>
        <p:spPr>
          <a:xfrm>
            <a:off x="1" y="989388"/>
            <a:ext cx="9147298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general </a:t>
            </a:r>
            <a:r>
              <a:rPr lang="es-MX" sz="16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¿cuál </a:t>
            </a:r>
            <a:r>
              <a:rPr lang="es-MX" sz="16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cree que es el </a:t>
            </a:r>
            <a:r>
              <a:rPr lang="es-MX" sz="16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</a:t>
            </a:r>
            <a:r>
              <a:rPr lang="es-MX" sz="16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s-MX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peor</a:t>
            </a:r>
            <a:r>
              <a:rPr lang="es-MX" sz="16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partido político</a:t>
            </a:r>
            <a:r>
              <a:rPr lang="es-MX" sz="16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sz="1600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/>
              <a:pPr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850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ortar rectángulo de esquina diagonal"/>
          <p:cNvSpPr/>
          <p:nvPr/>
        </p:nvSpPr>
        <p:spPr>
          <a:xfrm>
            <a:off x="2417466" y="91430"/>
            <a:ext cx="4170758" cy="385242"/>
          </a:xfrm>
          <a:prstGeom prst="snip2DiagRect">
            <a:avLst>
              <a:gd name="adj1" fmla="val 50000"/>
              <a:gd name="adj2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prstClr val="whit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PROCESO </a:t>
            </a:r>
            <a:r>
              <a:rPr lang="es-MX" b="1" dirty="0" smtClean="0">
                <a:solidFill>
                  <a:prstClr val="whit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ELECTORAL - Simpatía</a:t>
            </a:r>
            <a:endParaRPr lang="es-MX" b="1" dirty="0">
              <a:solidFill>
                <a:prstClr val="white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0" y="692696"/>
            <a:ext cx="9144000" cy="6565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es-MX" sz="16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Independientemente del partido por el que usted haya votado en el pasado, ¿con cuál partido político </a:t>
            </a:r>
            <a:r>
              <a:rPr lang="es-MX" sz="1600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s-MX" sz="1600" dirty="0">
                <a:solidFill>
                  <a:srgbClr val="95373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mpa</a:t>
            </a:r>
            <a:r>
              <a:rPr lang="es-MX" sz="1600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tiza</a:t>
            </a:r>
            <a:r>
              <a:rPr lang="es-MX" sz="16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más actualmente?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6103441" y="5978460"/>
            <a:ext cx="178766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900" kern="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Incluye</a:t>
            </a:r>
            <a:r>
              <a:rPr lang="es-MX" sz="900" dirty="0">
                <a:solidFill>
                  <a:srgbClr val="4BACC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PT, MC, PANAL, PES</a:t>
            </a:r>
          </a:p>
        </p:txBody>
      </p:sp>
      <p:graphicFrame>
        <p:nvGraphicFramePr>
          <p:cNvPr id="32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0831164"/>
              </p:ext>
            </p:extLst>
          </p:nvPr>
        </p:nvGraphicFramePr>
        <p:xfrm>
          <a:off x="0" y="1772816"/>
          <a:ext cx="9036496" cy="4637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661248"/>
            <a:ext cx="508180" cy="475200"/>
          </a:xfrm>
          <a:prstGeom prst="rect">
            <a:avLst/>
          </a:prstGeom>
        </p:spPr>
      </p:pic>
      <p:pic>
        <p:nvPicPr>
          <p:cNvPr id="26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661248"/>
            <a:ext cx="473509" cy="475200"/>
          </a:xfrm>
          <a:prstGeom prst="rect">
            <a:avLst/>
          </a:prstGeom>
        </p:spPr>
      </p:pic>
      <p:pic>
        <p:nvPicPr>
          <p:cNvPr id="27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661248"/>
            <a:ext cx="512911" cy="475200"/>
          </a:xfrm>
          <a:prstGeom prst="rect">
            <a:avLst/>
          </a:prstGeom>
        </p:spPr>
      </p:pic>
      <p:pic>
        <p:nvPicPr>
          <p:cNvPr id="28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661248"/>
            <a:ext cx="547371" cy="514800"/>
          </a:xfrm>
          <a:prstGeom prst="rect">
            <a:avLst/>
          </a:prstGeom>
        </p:spPr>
      </p:pic>
      <p:pic>
        <p:nvPicPr>
          <p:cNvPr id="22" name="18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661248"/>
            <a:ext cx="1056162" cy="288000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/>
              <a:pPr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281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ortar rectángulo de esquina diagonal"/>
          <p:cNvSpPr/>
          <p:nvPr/>
        </p:nvSpPr>
        <p:spPr>
          <a:xfrm>
            <a:off x="2417466" y="91430"/>
            <a:ext cx="4170758" cy="385242"/>
          </a:xfrm>
          <a:prstGeom prst="snip2DiagRect">
            <a:avLst>
              <a:gd name="adj1" fmla="val 50000"/>
              <a:gd name="adj2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prstClr val="whit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PROCESO </a:t>
            </a:r>
            <a:r>
              <a:rPr lang="es-MX" b="1" dirty="0" smtClean="0">
                <a:solidFill>
                  <a:prstClr val="whit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ELECTORAL - Puntaje</a:t>
            </a:r>
            <a:endParaRPr lang="es-MX" b="1" dirty="0">
              <a:solidFill>
                <a:prstClr val="white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/>
              <a:pPr/>
              <a:t>18</a:t>
            </a:fld>
            <a:endParaRPr lang="es-MX"/>
          </a:p>
        </p:txBody>
      </p:sp>
      <p:sp>
        <p:nvSpPr>
          <p:cNvPr id="13" name="12 CuadroTexto"/>
          <p:cNvSpPr txBox="1"/>
          <p:nvPr/>
        </p:nvSpPr>
        <p:spPr>
          <a:xfrm>
            <a:off x="819200" y="5777592"/>
            <a:ext cx="4760912" cy="214345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wrap="square" lIns="72000" tIns="36000" rIns="72000" bIns="36000" rtlCol="0" anchor="ctr" anchorCtr="0">
            <a:spAutoFit/>
          </a:bodyPr>
          <a:lstStyle>
            <a:defPPr>
              <a:defRPr lang="es-MX"/>
            </a:defPPr>
            <a:lvl1pPr algn="ctr">
              <a:lnSpc>
                <a:spcPts val="1200"/>
              </a:lnSpc>
              <a:defRPr sz="900" b="1">
                <a:solidFill>
                  <a:srgbClr val="006666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defRPr/>
            </a:pPr>
            <a:r>
              <a:rPr lang="es-MX" kern="0" dirty="0" smtClean="0">
                <a:solidFill>
                  <a:srgbClr val="4BACC6">
                    <a:lumMod val="50000"/>
                  </a:srgbClr>
                </a:solidFill>
              </a:rPr>
              <a:t>¹La opinión efectiva resulta de restarle la opinión positiva a la opinión negativa </a:t>
            </a:r>
            <a:endParaRPr lang="es-MX" kern="0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0" y="684178"/>
            <a:ext cx="9144000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1600" dirty="0">
                <a:solidFill>
                  <a:srgbClr val="006666"/>
                </a:solidFill>
                <a:latin typeface="Arial"/>
              </a:rPr>
              <a:t>Resumen de Partidos Políticos (% de Menciones)</a:t>
            </a:r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470782"/>
              </p:ext>
            </p:extLst>
          </p:nvPr>
        </p:nvGraphicFramePr>
        <p:xfrm>
          <a:off x="467544" y="1340768"/>
          <a:ext cx="8136905" cy="401311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07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426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95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361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31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717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5787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8073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ts val="1000"/>
                        </a:lnSpc>
                      </a:pPr>
                      <a:r>
                        <a:rPr lang="es-MX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PARTIDOS</a:t>
                      </a:r>
                      <a:endParaRPr lang="es-MX" sz="12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72000" marB="7200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Partido</a:t>
                      </a:r>
                      <a:r>
                        <a:rPr lang="es-MX" sz="12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por el que votaría</a:t>
                      </a:r>
                      <a:endParaRPr lang="es-MX" sz="12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72000" marB="7200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Es su segunda opción en</a:t>
                      </a:r>
                      <a:r>
                        <a:rPr lang="es-MX" sz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las próximas elecciones</a:t>
                      </a:r>
                      <a:endParaRPr lang="es-MX" sz="12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72000" marB="7200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Cree que ganará en las próximas elecciones</a:t>
                      </a:r>
                      <a:endParaRPr lang="es-MX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72000" marB="7200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Está representando  sus</a:t>
                      </a:r>
                      <a:r>
                        <a:rPr lang="es-MX" sz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intereses</a:t>
                      </a:r>
                      <a:endParaRPr lang="es-MX" sz="1200" b="1" i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72000" marB="7200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Nunca votaría por</a:t>
                      </a:r>
                      <a:r>
                        <a:rPr lang="es-MX" sz="1200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este partido</a:t>
                      </a:r>
                      <a:endParaRPr lang="es-MX" sz="12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72000" marB="7200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OPINION EFECTIVA</a:t>
                      </a:r>
                      <a:r>
                        <a:rPr lang="es-MX" sz="12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/>
                          <a:cs typeface="Arial"/>
                        </a:rPr>
                        <a:t>¹</a:t>
                      </a:r>
                      <a:endParaRPr lang="es-MX" sz="12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36000" marR="36000" marT="72000" marB="7200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Total</a:t>
                      </a:r>
                      <a:endParaRPr lang="es-MX" sz="12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72000" marB="7200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66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36000" marR="0" lvl="0" indent="0" algn="ctr" defTabSz="914400" rtl="0" eaLnBrk="1" fontAlgn="ctr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44000" marR="36000" marT="0" marB="0" anchor="ctr" horzOverflow="overflow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16.5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13.0</a:t>
                      </a:r>
                      <a:endParaRPr lang="es-MX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19.2</a:t>
                      </a:r>
                      <a:endParaRPr lang="es-MX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19.3</a:t>
                      </a:r>
                      <a:endParaRPr lang="es-MX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-9.8</a:t>
                      </a:r>
                      <a:endParaRPr lang="es-MX" sz="14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s-MX" sz="1400" b="1" i="0" u="sng" strike="noStrike" dirty="0" smtClean="0">
                          <a:effectLst/>
                          <a:latin typeface="Arial"/>
                        </a:rPr>
                        <a:t>66.5</a:t>
                      </a:r>
                      <a:endParaRPr lang="es-MX" sz="1400" b="1" i="0" u="sng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80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36000" marR="0" lvl="0" indent="0" algn="ctr" defTabSz="914400" rtl="0" eaLnBrk="1" fontAlgn="ctr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44000" marR="36000" marT="0" marB="0" anchor="ctr" horzOverflow="overflow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18.8</a:t>
                      </a:r>
                      <a:endParaRPr lang="es-MX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5.7</a:t>
                      </a:r>
                      <a:endParaRPr lang="es-MX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45.1</a:t>
                      </a:r>
                      <a:endParaRPr lang="es-MX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19.2</a:t>
                      </a:r>
                      <a:endParaRPr lang="es-MX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-41.0</a:t>
                      </a:r>
                      <a:endParaRPr lang="es-MX" sz="14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-26.4</a:t>
                      </a:r>
                      <a:endParaRPr lang="es-MX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21.4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80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36000" marR="0" lvl="0" indent="0" algn="ctr" defTabSz="914400" rtl="0" eaLnBrk="1" fontAlgn="ctr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44000" marR="36000" marT="0" marB="0" anchor="ctr" horzOverflow="overflow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1.8</a:t>
                      </a:r>
                      <a:endParaRPr lang="es-MX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4.4</a:t>
                      </a:r>
                      <a:endParaRPr lang="es-MX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1.0</a:t>
                      </a:r>
                      <a:endParaRPr lang="es-MX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2.1</a:t>
                      </a:r>
                      <a:endParaRPr lang="es-MX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-1.9</a:t>
                      </a:r>
                      <a:endParaRPr lang="es-MX" sz="14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s-MX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28.9</a:t>
                      </a:r>
                      <a:endParaRPr lang="es-MX" sz="14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7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36000" marR="0" lvl="0" indent="0" algn="ctr" defTabSz="914400" rtl="0" eaLnBrk="1" fontAlgn="ctr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44000" marR="36000" marT="0" marB="0" anchor="ctr" horzOverflow="overflow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3.6</a:t>
                      </a:r>
                      <a:endParaRPr lang="es-MX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7.9</a:t>
                      </a:r>
                      <a:endParaRPr lang="es-MX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2.7</a:t>
                      </a:r>
                      <a:endParaRPr lang="es-MX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4.9</a:t>
                      </a:r>
                      <a:endParaRPr lang="es-MX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-10.1</a:t>
                      </a:r>
                      <a:endParaRPr lang="es-MX" sz="14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-3.8</a:t>
                      </a:r>
                      <a:endParaRPr lang="es-MX" sz="14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s-MX" sz="1400" b="1" i="0" u="none" strike="noStrike" dirty="0" smtClean="0">
                          <a:effectLst/>
                          <a:latin typeface="Arial"/>
                        </a:rPr>
                        <a:t>5.2</a:t>
                      </a:r>
                      <a:endParaRPr lang="es-MX" sz="14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67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36000" marR="0" lvl="0" indent="0" algn="ctr" defTabSz="914400" rtl="0" eaLnBrk="1" fontAlgn="ctr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MX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44000" marR="36000" marT="0" marB="0" anchor="ctr" horzOverflow="overflow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13.7</a:t>
                      </a:r>
                      <a:endParaRPr lang="es-MX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5.2</a:t>
                      </a:r>
                      <a:endParaRPr lang="es-MX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5.3</a:t>
                      </a:r>
                      <a:endParaRPr lang="es-MX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12.6</a:t>
                      </a:r>
                      <a:endParaRPr lang="es-MX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-4.9</a:t>
                      </a:r>
                      <a:endParaRPr lang="es-MX" sz="1400" b="0" i="0" u="none" strike="noStrike" kern="1200" dirty="0">
                        <a:solidFill>
                          <a:srgbClr val="FF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6.1</a:t>
                      </a:r>
                      <a:endParaRPr lang="es-MX" sz="1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s-MX" sz="1400" b="1" i="0" u="sng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38.0</a:t>
                      </a:r>
                      <a:endParaRPr lang="es-MX" sz="1400" b="1" i="0" u="sng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21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92" y="2276872"/>
            <a:ext cx="512911" cy="475200"/>
          </a:xfrm>
          <a:prstGeom prst="rect">
            <a:avLst/>
          </a:prstGeom>
        </p:spPr>
      </p:pic>
      <p:pic>
        <p:nvPicPr>
          <p:cNvPr id="22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93" y="2953800"/>
            <a:ext cx="473509" cy="475200"/>
          </a:xfrm>
          <a:prstGeom prst="rect">
            <a:avLst/>
          </a:prstGeom>
        </p:spPr>
      </p:pic>
      <p:pic>
        <p:nvPicPr>
          <p:cNvPr id="23" name="9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63" y="3562272"/>
            <a:ext cx="547371" cy="514800"/>
          </a:xfrm>
          <a:prstGeom prst="rect">
            <a:avLst/>
          </a:prstGeom>
        </p:spPr>
      </p:pic>
      <p:pic>
        <p:nvPicPr>
          <p:cNvPr id="24" name="2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18" y="4941168"/>
            <a:ext cx="1056162" cy="288000"/>
          </a:xfrm>
          <a:prstGeom prst="rect">
            <a:avLst/>
          </a:prstGeom>
        </p:spPr>
      </p:pic>
      <p:pic>
        <p:nvPicPr>
          <p:cNvPr id="25" name="4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82" y="4249944"/>
            <a:ext cx="508180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3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988840"/>
            <a:ext cx="3635896" cy="30219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3635896" y="1988840"/>
            <a:ext cx="5508104" cy="30219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fontAlgn="base">
              <a:lnSpc>
                <a:spcPts val="5000"/>
              </a:lnSpc>
              <a:spcBef>
                <a:spcPts val="1200"/>
              </a:spcBef>
              <a:spcAft>
                <a:spcPct val="0"/>
              </a:spcAft>
            </a:pPr>
            <a:r>
              <a:rPr lang="es-ES" sz="4400" b="1" dirty="0" smtClean="0">
                <a:solidFill>
                  <a:prstClr val="white"/>
                </a:solidFill>
              </a:rPr>
              <a:t>Problemática</a:t>
            </a:r>
            <a:endParaRPr lang="es-MX" sz="4400" b="1" dirty="0">
              <a:solidFill>
                <a:prstClr val="white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" y="5035824"/>
            <a:ext cx="3563888" cy="7612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67224" y="5035824"/>
            <a:ext cx="5576776" cy="761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70" y="2329670"/>
            <a:ext cx="2066156" cy="248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0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32 Recortar rectángulo de esquina diagonal"/>
          <p:cNvSpPr/>
          <p:nvPr/>
        </p:nvSpPr>
        <p:spPr>
          <a:xfrm>
            <a:off x="2417466" y="91430"/>
            <a:ext cx="4170758" cy="385242"/>
          </a:xfrm>
          <a:prstGeom prst="snip2DiagRect">
            <a:avLst>
              <a:gd name="adj1" fmla="val 50000"/>
              <a:gd name="adj2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latin typeface="Gisha" panose="020B0502040204020203" pitchFamily="34" charset="-79"/>
                <a:cs typeface="Gisha" panose="020B0502040204020203" pitchFamily="34" charset="-79"/>
              </a:rPr>
              <a:t>CONTENIDO</a:t>
            </a:r>
            <a:endParaRPr lang="es-MX" b="1" dirty="0">
              <a:solidFill>
                <a:prstClr val="white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/>
              <a:pPr/>
              <a:t>2</a:t>
            </a:fld>
            <a:endParaRPr lang="es-MX"/>
          </a:p>
        </p:txBody>
      </p:sp>
      <p:graphicFrame>
        <p:nvGraphicFramePr>
          <p:cNvPr id="27" name="2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526475"/>
              </p:ext>
            </p:extLst>
          </p:nvPr>
        </p:nvGraphicFramePr>
        <p:xfrm>
          <a:off x="1174872" y="1124744"/>
          <a:ext cx="3327973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79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r>
                        <a:rPr lang="es-MX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Proceso Electoral</a:t>
                      </a:r>
                      <a:endParaRPr lang="es-MX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8" name="27 Elipse"/>
          <p:cNvSpPr/>
          <p:nvPr/>
        </p:nvSpPr>
        <p:spPr>
          <a:xfrm>
            <a:off x="179512" y="1124744"/>
            <a:ext cx="936104" cy="648072"/>
          </a:xfrm>
          <a:prstGeom prst="ellipse">
            <a:avLst/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4</a:t>
            </a:r>
          </a:p>
        </p:txBody>
      </p:sp>
      <p:graphicFrame>
        <p:nvGraphicFramePr>
          <p:cNvPr id="29" name="2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939111"/>
              </p:ext>
            </p:extLst>
          </p:nvPr>
        </p:nvGraphicFramePr>
        <p:xfrm>
          <a:off x="1174872" y="2852936"/>
          <a:ext cx="3327973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79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r>
                        <a:rPr lang="es-MX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Comentario Final</a:t>
                      </a:r>
                      <a:endParaRPr lang="es-MX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0" name="29 Elipse"/>
          <p:cNvSpPr/>
          <p:nvPr/>
        </p:nvSpPr>
        <p:spPr>
          <a:xfrm>
            <a:off x="179512" y="2780928"/>
            <a:ext cx="936104" cy="64807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20</a:t>
            </a:r>
            <a:endParaRPr lang="es-MX" b="1" dirty="0"/>
          </a:p>
        </p:txBody>
      </p:sp>
      <p:graphicFrame>
        <p:nvGraphicFramePr>
          <p:cNvPr id="34" name="3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038890"/>
              </p:ext>
            </p:extLst>
          </p:nvPr>
        </p:nvGraphicFramePr>
        <p:xfrm>
          <a:off x="5414336" y="1988840"/>
          <a:ext cx="3469136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91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2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Problemática</a:t>
                      </a:r>
                      <a:endParaRPr lang="es-MX" dirty="0" smtClean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7" name="36 Elipse"/>
          <p:cNvSpPr/>
          <p:nvPr/>
        </p:nvSpPr>
        <p:spPr>
          <a:xfrm>
            <a:off x="4427984" y="1988840"/>
            <a:ext cx="936104" cy="64807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18</a:t>
            </a:r>
            <a:endParaRPr lang="es-MX" b="1" dirty="0"/>
          </a:p>
        </p:txBody>
      </p:sp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397358"/>
              </p:ext>
            </p:extLst>
          </p:nvPr>
        </p:nvGraphicFramePr>
        <p:xfrm>
          <a:off x="5364088" y="3861048"/>
          <a:ext cx="3541144" cy="576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11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>
                        <a:spcBef>
                          <a:spcPts val="2400"/>
                        </a:spcBef>
                        <a:spcAft>
                          <a:spcPts val="2400"/>
                        </a:spcAft>
                      </a:pPr>
                      <a:r>
                        <a:rPr lang="es-MX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Metodología</a:t>
                      </a:r>
                      <a:endParaRPr lang="es-MX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9" name="38 Elipse"/>
          <p:cNvSpPr/>
          <p:nvPr/>
        </p:nvSpPr>
        <p:spPr>
          <a:xfrm>
            <a:off x="4355976" y="3789040"/>
            <a:ext cx="936104" cy="648072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22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5941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>
                <a:solidFill>
                  <a:prstClr val="white"/>
                </a:solidFill>
              </a:rPr>
              <a:pPr/>
              <a:t>20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16" name="15 Recortar rectángulo de esquina diagonal"/>
          <p:cNvSpPr/>
          <p:nvPr/>
        </p:nvSpPr>
        <p:spPr>
          <a:xfrm>
            <a:off x="2446406" y="91430"/>
            <a:ext cx="4170758" cy="385242"/>
          </a:xfrm>
          <a:prstGeom prst="snip2DiagRect">
            <a:avLst>
              <a:gd name="adj1" fmla="val 50000"/>
              <a:gd name="adj2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prstClr val="whit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Problemática Ciudadana</a:t>
            </a:r>
            <a:endParaRPr lang="es-MX" sz="2000" b="1" dirty="0">
              <a:solidFill>
                <a:prstClr val="white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34647" y="620688"/>
            <a:ext cx="4754225" cy="5129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s-MX" sz="1600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¿Cuáles son los tres principales problemas que actualmente hay en su colonia/ localidad?</a:t>
            </a:r>
            <a:endParaRPr lang="es-MX" sz="1600" dirty="0" smtClean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323528" y="1196752"/>
            <a:ext cx="2538312" cy="28469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36000" rIns="3600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s-MX" sz="1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PRINCIPALES PROBLEMAS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5652120" y="611783"/>
            <a:ext cx="3491880" cy="5129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s-MX" sz="1600" dirty="0" smtClean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los problemas anteriores,       ¿cuál es el más urgente de resolver?</a:t>
            </a:r>
          </a:p>
        </p:txBody>
      </p:sp>
      <p:sp>
        <p:nvSpPr>
          <p:cNvPr id="24" name="23 Flecha derecha"/>
          <p:cNvSpPr/>
          <p:nvPr/>
        </p:nvSpPr>
        <p:spPr>
          <a:xfrm>
            <a:off x="4932040" y="632301"/>
            <a:ext cx="504056" cy="492443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prstClr val="white"/>
              </a:solidFill>
            </a:endParaRPr>
          </a:p>
        </p:txBody>
      </p:sp>
      <p:graphicFrame>
        <p:nvGraphicFramePr>
          <p:cNvPr id="25" name="1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5649162"/>
              </p:ext>
            </p:extLst>
          </p:nvPr>
        </p:nvGraphicFramePr>
        <p:xfrm>
          <a:off x="251520" y="1481445"/>
          <a:ext cx="6819901" cy="4821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2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188824"/>
              </p:ext>
            </p:extLst>
          </p:nvPr>
        </p:nvGraphicFramePr>
        <p:xfrm>
          <a:off x="7308304" y="1648410"/>
          <a:ext cx="1296144" cy="437287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204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20.1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243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16.0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6.5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8.1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4.7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4.9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11.5</a:t>
                      </a:r>
                      <a:endParaRPr lang="es-MX" sz="13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2.6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2.9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2.0</a:t>
                      </a:r>
                      <a:endParaRPr lang="es-MX" sz="13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7" name="26 Elipse"/>
          <p:cNvSpPr/>
          <p:nvPr/>
        </p:nvSpPr>
        <p:spPr>
          <a:xfrm>
            <a:off x="8370456" y="1628800"/>
            <a:ext cx="306000" cy="24697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b="1" dirty="0" smtClean="0">
                <a:solidFill>
                  <a:prstClr val="white"/>
                </a:solidFill>
              </a:rPr>
              <a:t>1</a:t>
            </a:r>
            <a:endParaRPr lang="es-MX" sz="1000" b="1" dirty="0">
              <a:solidFill>
                <a:prstClr val="white"/>
              </a:solidFill>
            </a:endParaRPr>
          </a:p>
        </p:txBody>
      </p:sp>
      <p:sp>
        <p:nvSpPr>
          <p:cNvPr id="28" name="27 Elipse"/>
          <p:cNvSpPr/>
          <p:nvPr/>
        </p:nvSpPr>
        <p:spPr>
          <a:xfrm>
            <a:off x="8370456" y="2132856"/>
            <a:ext cx="306000" cy="24697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b="1" dirty="0" smtClean="0">
                <a:solidFill>
                  <a:prstClr val="white"/>
                </a:solidFill>
              </a:rPr>
              <a:t>2</a:t>
            </a:r>
            <a:endParaRPr lang="es-MX" sz="1000" b="1" dirty="0">
              <a:solidFill>
                <a:prstClr val="white"/>
              </a:solidFill>
            </a:endParaRPr>
          </a:p>
        </p:txBody>
      </p:sp>
      <p:sp>
        <p:nvSpPr>
          <p:cNvPr id="29" name="28 Elipse"/>
          <p:cNvSpPr/>
          <p:nvPr/>
        </p:nvSpPr>
        <p:spPr>
          <a:xfrm>
            <a:off x="8370456" y="4365104"/>
            <a:ext cx="306000" cy="24697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000" b="1" dirty="0">
                <a:solidFill>
                  <a:prstClr val="white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6887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988840"/>
            <a:ext cx="3635896" cy="30219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35896" y="1988840"/>
            <a:ext cx="5508104" cy="30219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base">
              <a:lnSpc>
                <a:spcPts val="5000"/>
              </a:lnSpc>
              <a:spcBef>
                <a:spcPts val="1200"/>
              </a:spcBef>
              <a:spcAft>
                <a:spcPct val="0"/>
              </a:spcAft>
            </a:pPr>
            <a:r>
              <a:rPr lang="es-ES" sz="4400" b="1" dirty="0" smtClean="0">
                <a:solidFill>
                  <a:prstClr val="white"/>
                </a:solidFill>
              </a:rPr>
              <a:t>Comentario Final</a:t>
            </a:r>
            <a:endParaRPr lang="es-MX" sz="4400" b="1" dirty="0">
              <a:solidFill>
                <a:prstClr val="white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" y="5035824"/>
            <a:ext cx="3563888" cy="7612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67224" y="5035824"/>
            <a:ext cx="5576776" cy="761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70" y="2329670"/>
            <a:ext cx="2066156" cy="248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61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>
                <a:solidFill>
                  <a:prstClr val="white"/>
                </a:solidFill>
              </a:rPr>
              <a:pPr/>
              <a:t>22</a:t>
            </a:fld>
            <a:endParaRPr lang="es-MX">
              <a:solidFill>
                <a:prstClr val="white"/>
              </a:solidFill>
            </a:endParaRPr>
          </a:p>
        </p:txBody>
      </p:sp>
      <p:sp>
        <p:nvSpPr>
          <p:cNvPr id="3" name="2 Recortar rectángulo de esquina diagonal"/>
          <p:cNvSpPr/>
          <p:nvPr/>
        </p:nvSpPr>
        <p:spPr>
          <a:xfrm>
            <a:off x="1576893" y="91430"/>
            <a:ext cx="6075706" cy="385242"/>
          </a:xfrm>
          <a:prstGeom prst="snip2DiagRect">
            <a:avLst>
              <a:gd name="adj1" fmla="val 50000"/>
              <a:gd name="adj2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prstClr val="whit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COMENTARIO FINAL</a:t>
            </a:r>
            <a:endParaRPr lang="es-MX" sz="2000" b="1" dirty="0">
              <a:solidFill>
                <a:prstClr val="white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05264" y="1052736"/>
            <a:ext cx="8103009" cy="3760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  <a:spcAft>
                <a:spcPts val="1200"/>
              </a:spcAft>
            </a:pPr>
            <a:r>
              <a:rPr lang="es-MX" sz="1500" dirty="0" smtClean="0">
                <a:solidFill>
                  <a:prstClr val="black"/>
                </a:solidFill>
                <a:cs typeface="Arial" panose="020B0604020202020204" pitchFamily="34" charset="0"/>
              </a:rPr>
              <a:t>A unos días de la elección, la distancia entre </a:t>
            </a:r>
            <a:r>
              <a:rPr lang="es-MX" sz="15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Miguel Ángel </a:t>
            </a:r>
            <a:r>
              <a:rPr lang="es-MX" sz="1500" b="1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Yunes</a:t>
            </a:r>
            <a:r>
              <a:rPr lang="es-MX" sz="1500" dirty="0" smtClean="0">
                <a:solidFill>
                  <a:prstClr val="black"/>
                </a:solidFill>
                <a:cs typeface="Arial" panose="020B0604020202020204" pitchFamily="34" charset="0"/>
              </a:rPr>
              <a:t>, abanderado de la coalición </a:t>
            </a:r>
            <a:r>
              <a:rPr lang="es-MX" sz="15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PAN/PRD</a:t>
            </a:r>
            <a:r>
              <a:rPr lang="es-MX" sz="1500" dirty="0" smtClean="0">
                <a:solidFill>
                  <a:prstClr val="black"/>
                </a:solidFill>
                <a:cs typeface="Arial" panose="020B0604020202020204" pitchFamily="34" charset="0"/>
              </a:rPr>
              <a:t>, y </a:t>
            </a:r>
            <a:r>
              <a:rPr lang="es-MX" sz="15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Héctor </a:t>
            </a:r>
            <a:r>
              <a:rPr lang="es-MX" sz="1500" b="1" dirty="0" err="1" smtClean="0">
                <a:solidFill>
                  <a:prstClr val="black"/>
                </a:solidFill>
                <a:cs typeface="Arial" panose="020B0604020202020204" pitchFamily="34" charset="0"/>
              </a:rPr>
              <a:t>Yunes</a:t>
            </a:r>
            <a:r>
              <a:rPr lang="es-MX" sz="15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Landa, </a:t>
            </a:r>
            <a:r>
              <a:rPr lang="es-MX" sz="1500" dirty="0">
                <a:solidFill>
                  <a:prstClr val="black"/>
                </a:solidFill>
                <a:cs typeface="Arial" panose="020B0604020202020204" pitchFamily="34" charset="0"/>
              </a:rPr>
              <a:t>de la coalición </a:t>
            </a:r>
            <a:r>
              <a:rPr lang="es-MX" sz="15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PRI/PVEM/PANAL/AVE/CARDENISTA</a:t>
            </a:r>
            <a:r>
              <a:rPr lang="es-MX" sz="1500" dirty="0" smtClean="0">
                <a:solidFill>
                  <a:prstClr val="black"/>
                </a:solidFill>
                <a:cs typeface="Arial" panose="020B0604020202020204" pitchFamily="34" charset="0"/>
              </a:rPr>
              <a:t>, se ubica en alrededor de </a:t>
            </a:r>
            <a:r>
              <a:rPr lang="es-MX" sz="15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5</a:t>
            </a:r>
            <a:r>
              <a:rPr lang="es-MX" sz="1500" dirty="0" smtClean="0">
                <a:solidFill>
                  <a:prstClr val="black"/>
                </a:solidFill>
                <a:cs typeface="Arial" panose="020B0604020202020204" pitchFamily="34" charset="0"/>
              </a:rPr>
              <a:t> puntos porcentuales, y dados los niveles de precisión no es posible identificar un ganador, por lo que la encuesta no pudo identificar al ‘ganador’ dado los traslapes de los intervalos de confianza. </a:t>
            </a:r>
          </a:p>
          <a:p>
            <a:pPr algn="just">
              <a:lnSpc>
                <a:spcPts val="2500"/>
              </a:lnSpc>
              <a:spcAft>
                <a:spcPts val="1200"/>
              </a:spcAft>
            </a:pPr>
            <a:r>
              <a:rPr lang="es-MX" sz="1500" dirty="0" smtClean="0">
                <a:solidFill>
                  <a:prstClr val="black"/>
                </a:solidFill>
                <a:cs typeface="Arial" panose="020B0604020202020204" pitchFamily="34" charset="0"/>
              </a:rPr>
              <a:t>Lo mismo sucede entre el abanderado de la coalición </a:t>
            </a:r>
            <a:r>
              <a:rPr lang="es-MX" sz="15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PRI/PVEM/PANAL/AVE/CARDENISTA</a:t>
            </a:r>
            <a:r>
              <a:rPr lang="es-MX" sz="1500" dirty="0" smtClean="0">
                <a:solidFill>
                  <a:prstClr val="black"/>
                </a:solidFill>
                <a:cs typeface="Arial" panose="020B0604020202020204" pitchFamily="34" charset="0"/>
              </a:rPr>
              <a:t> y los del candidato de </a:t>
            </a:r>
            <a:r>
              <a:rPr lang="es-MX" sz="15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MORENA</a:t>
            </a:r>
            <a:r>
              <a:rPr lang="es-MX" sz="1500" dirty="0" smtClean="0">
                <a:solidFill>
                  <a:prstClr val="black"/>
                </a:solidFill>
                <a:cs typeface="Arial" panose="020B0604020202020204" pitchFamily="34" charset="0"/>
              </a:rPr>
              <a:t>, </a:t>
            </a:r>
            <a:r>
              <a:rPr lang="es-MX" sz="15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Cuitláhuac García</a:t>
            </a:r>
            <a:r>
              <a:rPr lang="es-MX" sz="1500" dirty="0" smtClean="0">
                <a:solidFill>
                  <a:prstClr val="black"/>
                </a:solidFill>
                <a:cs typeface="Arial" panose="020B0604020202020204" pitchFamily="34" charset="0"/>
              </a:rPr>
              <a:t>, por lo que tampoco es posible identificar claramente al segundo y tercer lugar en preferencias.</a:t>
            </a:r>
          </a:p>
          <a:p>
            <a:pPr algn="just">
              <a:lnSpc>
                <a:spcPts val="2500"/>
              </a:lnSpc>
              <a:spcAft>
                <a:spcPts val="1200"/>
              </a:spcAft>
            </a:pPr>
            <a:endParaRPr lang="es-MX" sz="15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just">
              <a:lnSpc>
                <a:spcPts val="2500"/>
              </a:lnSpc>
              <a:spcAft>
                <a:spcPts val="1200"/>
              </a:spcAft>
            </a:pPr>
            <a:r>
              <a:rPr lang="es-MX" sz="15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Patrocinador</a:t>
            </a:r>
            <a:r>
              <a:rPr lang="es-MX" sz="1500" dirty="0" smtClean="0">
                <a:solidFill>
                  <a:prstClr val="black"/>
                </a:solidFill>
                <a:cs typeface="Arial" panose="020B0604020202020204" pitchFamily="34" charset="0"/>
              </a:rPr>
              <a:t>: Editorial ‘El Liberal del Sur’, S.A. de C.V.</a:t>
            </a:r>
          </a:p>
        </p:txBody>
      </p:sp>
    </p:spTree>
    <p:extLst>
      <p:ext uri="{BB962C8B-B14F-4D97-AF65-F5344CB8AC3E}">
        <p14:creationId xmlns:p14="http://schemas.microsoft.com/office/powerpoint/2010/main" val="340578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988840"/>
            <a:ext cx="3635896" cy="30219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35896" y="1988840"/>
            <a:ext cx="5508104" cy="30219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base">
              <a:lnSpc>
                <a:spcPts val="5000"/>
              </a:lnSpc>
              <a:spcBef>
                <a:spcPts val="1200"/>
              </a:spcBef>
              <a:spcAft>
                <a:spcPct val="0"/>
              </a:spcAft>
            </a:pPr>
            <a:r>
              <a:rPr lang="es-ES" sz="4400" b="1" dirty="0" smtClean="0">
                <a:solidFill>
                  <a:prstClr val="white"/>
                </a:solidFill>
              </a:rPr>
              <a:t>Metodología</a:t>
            </a:r>
            <a:endParaRPr lang="es-MX" sz="4400" b="1" dirty="0">
              <a:solidFill>
                <a:prstClr val="white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" y="5035824"/>
            <a:ext cx="3563888" cy="7612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67224" y="5035824"/>
            <a:ext cx="5576776" cy="761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70" y="2329670"/>
            <a:ext cx="2066156" cy="248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99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32 Recortar rectángulo de esquina diagonal"/>
          <p:cNvSpPr/>
          <p:nvPr/>
        </p:nvSpPr>
        <p:spPr>
          <a:xfrm>
            <a:off x="2417466" y="91430"/>
            <a:ext cx="4170758" cy="385242"/>
          </a:xfrm>
          <a:prstGeom prst="snip2DiagRect">
            <a:avLst>
              <a:gd name="adj1" fmla="val 50000"/>
              <a:gd name="adj2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prstClr val="whit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PERFIL DE LOS INFORMANTES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/>
              <a:pPr/>
              <a:t>24</a:t>
            </a:fld>
            <a:endParaRPr lang="es-MX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5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717" y="3610308"/>
            <a:ext cx="545668" cy="54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Pentágono"/>
          <p:cNvSpPr/>
          <p:nvPr/>
        </p:nvSpPr>
        <p:spPr>
          <a:xfrm>
            <a:off x="3043306" y="3635431"/>
            <a:ext cx="3295478" cy="471494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Nivel Socioeconómico</a:t>
            </a:r>
            <a:endParaRPr lang="es-MX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5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332" y="753407"/>
            <a:ext cx="545668" cy="54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5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42" y="795100"/>
            <a:ext cx="545668" cy="54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899592" y="1768170"/>
            <a:ext cx="746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prstClr val="black"/>
                </a:solidFill>
              </a:rPr>
              <a:t>25.7%</a:t>
            </a:r>
            <a:endParaRPr lang="es-MX" sz="1600" b="1" dirty="0">
              <a:solidFill>
                <a:prstClr val="black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936868" y="2686201"/>
            <a:ext cx="739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prstClr val="black"/>
                </a:solidFill>
              </a:rPr>
              <a:t>23.9%</a:t>
            </a:r>
            <a:endParaRPr lang="es-MX" sz="1600" b="1" dirty="0">
              <a:solidFill>
                <a:prstClr val="black"/>
              </a:solidFill>
            </a:endParaRPr>
          </a:p>
        </p:txBody>
      </p:sp>
      <p:pic>
        <p:nvPicPr>
          <p:cNvPr id="12" name="Picture 22" descr="https://cdn2.iconfinder.com/data/icons/simplus-users/244/Layer_9-01-512.png"/>
          <p:cNvPicPr preferRelativeResize="0">
            <a:picLocks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2" y="2456976"/>
            <a:ext cx="756000" cy="756000"/>
          </a:xfrm>
          <a:prstGeom prst="rect">
            <a:avLst/>
          </a:prstGeom>
          <a:noFill/>
          <a:ln>
            <a:solidFill>
              <a:schemeClr val="lt1">
                <a:hueOff val="0"/>
                <a:satOff val="0"/>
                <a:lumOff val="0"/>
              </a:schemeClr>
            </a:solidFill>
          </a:ln>
          <a:extLst/>
        </p:spPr>
      </p:pic>
      <p:pic>
        <p:nvPicPr>
          <p:cNvPr id="13" name="Picture 24" descr="https://cdn2.iconfinder.com/data/icons/people-diversity-portraits/32/i4-01-512.png"/>
          <p:cNvPicPr preferRelativeResize="0">
            <a:picLocks noChangeArrowheads="1"/>
          </p:cNvPicPr>
          <p:nvPr/>
        </p:nvPicPr>
        <p:blipFill rotWithShape="1"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2" b="6862"/>
          <a:stretch/>
        </p:blipFill>
        <p:spPr bwMode="auto">
          <a:xfrm>
            <a:off x="1763776" y="2420888"/>
            <a:ext cx="792000" cy="79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2483767" y="1772816"/>
            <a:ext cx="7799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prstClr val="black"/>
                </a:solidFill>
              </a:rPr>
              <a:t>26.9%</a:t>
            </a:r>
            <a:endParaRPr lang="es-MX" sz="1600" b="1" dirty="0">
              <a:solidFill>
                <a:prstClr val="black"/>
              </a:solidFill>
            </a:endParaRPr>
          </a:p>
        </p:txBody>
      </p:sp>
      <p:sp>
        <p:nvSpPr>
          <p:cNvPr id="15" name="14 Pentágono"/>
          <p:cNvSpPr/>
          <p:nvPr/>
        </p:nvSpPr>
        <p:spPr>
          <a:xfrm>
            <a:off x="683568" y="832187"/>
            <a:ext cx="2520280" cy="471494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Perfil</a:t>
            </a:r>
            <a:endParaRPr lang="es-MX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2024615" y="1372172"/>
            <a:ext cx="900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300" b="1" dirty="0" smtClean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Maduros</a:t>
            </a:r>
            <a:endParaRPr lang="es-MX" sz="1300" b="1" dirty="0">
              <a:solidFill>
                <a:srgbClr val="4BACC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5496" y="3260970"/>
            <a:ext cx="3384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Jóvenes: 18  a  39 años    Maduros: 40 años o más</a:t>
            </a:r>
            <a:endParaRPr lang="es-MX" sz="1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7 Pentágono"/>
          <p:cNvSpPr/>
          <p:nvPr/>
        </p:nvSpPr>
        <p:spPr>
          <a:xfrm>
            <a:off x="5152726" y="804444"/>
            <a:ext cx="2520280" cy="471494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Ocupación</a:t>
            </a:r>
            <a:endParaRPr lang="es-MX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575656" y="1372172"/>
            <a:ext cx="900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 smtClean="0">
                <a:solidFill>
                  <a:srgbClr val="4BACC6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Jóvenes</a:t>
            </a:r>
            <a:endParaRPr lang="es-MX" sz="1300" b="1" dirty="0">
              <a:solidFill>
                <a:srgbClr val="4BACC6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495998" y="2678306"/>
            <a:ext cx="739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prstClr val="black"/>
                </a:solidFill>
              </a:rPr>
              <a:t>23.5%</a:t>
            </a:r>
            <a:endParaRPr lang="es-MX" sz="1600" b="1" dirty="0">
              <a:solidFill>
                <a:prstClr val="black"/>
              </a:solidFill>
            </a:endParaRPr>
          </a:p>
        </p:txBody>
      </p:sp>
      <p:pic>
        <p:nvPicPr>
          <p:cNvPr id="23" name="Picture 20" descr="https://cdn2.iconfinder.com/data/icons/people-diversity-portraits/32/i1-01-512.png"/>
          <p:cNvPicPr preferRelativeResize="0">
            <a:picLocks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792087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8055495"/>
              </p:ext>
            </p:extLst>
          </p:nvPr>
        </p:nvGraphicFramePr>
        <p:xfrm>
          <a:off x="3419872" y="1344932"/>
          <a:ext cx="5334000" cy="2224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6" name="1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029032"/>
              </p:ext>
            </p:extLst>
          </p:nvPr>
        </p:nvGraphicFramePr>
        <p:xfrm>
          <a:off x="2024615" y="4106925"/>
          <a:ext cx="5334000" cy="2295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03149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Rectángulo"/>
          <p:cNvSpPr/>
          <p:nvPr/>
        </p:nvSpPr>
        <p:spPr>
          <a:xfrm>
            <a:off x="110051" y="1568848"/>
            <a:ext cx="2733757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Hombres y mujeres de </a:t>
            </a:r>
            <a:r>
              <a:rPr lang="es-MX" sz="1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18</a:t>
            </a:r>
            <a:r>
              <a:rPr lang="es-MX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años y más que cuentan con credencial de elector vigente con domicilio en el estado de </a:t>
            </a:r>
            <a:r>
              <a:rPr lang="es-MX" sz="1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Veracruz</a:t>
            </a:r>
            <a:r>
              <a:rPr lang="es-MX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y en la vivienda seleccionada.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3059832" y="1574788"/>
            <a:ext cx="305556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24</a:t>
            </a:r>
            <a:r>
              <a:rPr lang="es-MX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al </a:t>
            </a:r>
            <a:r>
              <a:rPr lang="es-MX" sz="1300" b="1" dirty="0" smtClean="0">
                <a:latin typeface="Arial" pitchFamily="34" charset="0"/>
                <a:cs typeface="Arial" pitchFamily="34" charset="0"/>
              </a:rPr>
              <a:t>26</a:t>
            </a:r>
            <a:r>
              <a:rPr lang="es-MX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lang="es-MX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Mayo </a:t>
            </a:r>
            <a:r>
              <a:rPr lang="es-MX" sz="13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2016</a:t>
            </a:r>
          </a:p>
          <a:p>
            <a:pPr algn="just"/>
            <a:r>
              <a:rPr lang="es-MX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Entrevista cara a cara en la vivienda de los informantes seleccionados</a:t>
            </a:r>
            <a:r>
              <a:rPr lang="es-MX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s-MX" sz="13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23 Pentágono"/>
          <p:cNvSpPr/>
          <p:nvPr/>
        </p:nvSpPr>
        <p:spPr>
          <a:xfrm>
            <a:off x="35496" y="2741483"/>
            <a:ext cx="8767654" cy="471494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Diseño de muestra</a:t>
            </a:r>
            <a:endParaRPr lang="es-MX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24" b="89888" l="9873" r="964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40" r="17475" b="32167"/>
          <a:stretch/>
        </p:blipFill>
        <p:spPr bwMode="auto">
          <a:xfrm>
            <a:off x="66695" y="3412158"/>
            <a:ext cx="656562" cy="67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24 Triángulo isósceles"/>
          <p:cNvSpPr/>
          <p:nvPr/>
        </p:nvSpPr>
        <p:spPr>
          <a:xfrm rot="5400000">
            <a:off x="617105" y="3608647"/>
            <a:ext cx="540848" cy="301098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115616" y="3537010"/>
            <a:ext cx="3339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Esquema probabilístico, </a:t>
            </a:r>
            <a:r>
              <a:rPr lang="es-MX" sz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polietápico</a:t>
            </a:r>
            <a:r>
              <a:rPr lang="es-MX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y estratificado</a:t>
            </a:r>
            <a:r>
              <a:rPr lang="es-MX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24" b="89888" l="9873" r="964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40" r="17475" b="32167"/>
          <a:stretch/>
        </p:blipFill>
        <p:spPr bwMode="auto">
          <a:xfrm>
            <a:off x="35496" y="4196325"/>
            <a:ext cx="656562" cy="67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29 Triángulo isósceles"/>
          <p:cNvSpPr/>
          <p:nvPr/>
        </p:nvSpPr>
        <p:spPr>
          <a:xfrm rot="5400000">
            <a:off x="585906" y="4406225"/>
            <a:ext cx="540848" cy="301098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1076138" y="5221650"/>
            <a:ext cx="34958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Dentro de cada estrato se seleccionaron secciones electorales (</a:t>
            </a:r>
            <a:r>
              <a:rPr lang="es-MX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</a:t>
            </a:r>
            <a:r>
              <a:rPr lang="es-MX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con probabilidad proporcional al tamaño (</a:t>
            </a:r>
            <a:r>
              <a:rPr lang="es-MX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PPT</a:t>
            </a:r>
            <a:r>
              <a:rPr lang="es-MX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de su lista nominal. En total, la muestra seleccionada fue de </a:t>
            </a:r>
            <a:r>
              <a:rPr lang="es-MX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90</a:t>
            </a:r>
            <a:r>
              <a:rPr lang="es-MX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SE.</a:t>
            </a:r>
            <a:endParaRPr lang="es-MX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24" b="89888" l="9873" r="964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40" r="17475" b="32167"/>
          <a:stretch/>
        </p:blipFill>
        <p:spPr bwMode="auto">
          <a:xfrm>
            <a:off x="4653395" y="3629319"/>
            <a:ext cx="656562" cy="67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32 Triángulo isósceles"/>
          <p:cNvSpPr/>
          <p:nvPr/>
        </p:nvSpPr>
        <p:spPr>
          <a:xfrm rot="5400000">
            <a:off x="5203805" y="3825808"/>
            <a:ext cx="540848" cy="301098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5730276" y="3459652"/>
            <a:ext cx="29291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Dentro de cada </a:t>
            </a:r>
            <a:r>
              <a:rPr lang="es-MX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</a:t>
            </a:r>
            <a:r>
              <a:rPr lang="es-MX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1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</a:t>
            </a:r>
            <a:r>
              <a:rPr lang="es-MX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seleccionaron </a:t>
            </a:r>
            <a:r>
              <a:rPr lang="es-MX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s-MX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manzanas (o su equivalente en zonas rurales) con </a:t>
            </a:r>
            <a:r>
              <a:rPr lang="es-MX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PPT</a:t>
            </a:r>
            <a:r>
              <a:rPr lang="es-MX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obteniendo un total </a:t>
            </a:r>
            <a:r>
              <a:rPr lang="es-MX" sz="1200" b="1" dirty="0">
                <a:latin typeface="Arial" pitchFamily="34" charset="0"/>
                <a:cs typeface="Arial" pitchFamily="34" charset="0"/>
              </a:rPr>
              <a:t>180</a:t>
            </a:r>
            <a:r>
              <a:rPr lang="es-MX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manzanas en todo el estado. </a:t>
            </a: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24" b="89888" l="9873" r="964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40" r="17475" b="32167"/>
          <a:stretch/>
        </p:blipFill>
        <p:spPr bwMode="auto">
          <a:xfrm>
            <a:off x="4693409" y="4769851"/>
            <a:ext cx="656562" cy="67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35 Triángulo isósceles"/>
          <p:cNvSpPr/>
          <p:nvPr/>
        </p:nvSpPr>
        <p:spPr>
          <a:xfrm rot="5400000">
            <a:off x="5242643" y="4955720"/>
            <a:ext cx="540848" cy="301098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5746637" y="4708302"/>
            <a:ext cx="29127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Dentro de cada manzana en muestra se </a:t>
            </a:r>
            <a:r>
              <a:rPr lang="es-MX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seleccionaron alrededor de </a:t>
            </a:r>
            <a:r>
              <a:rPr lang="es-MX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s-MX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viviendas particulares ocupadas, por lo que la 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muestra estatal fue de un total de </a:t>
            </a:r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1,295</a:t>
            </a:r>
            <a:r>
              <a:rPr lang="es-MX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viviendas particulares ocupadas, según su apariencia externa.</a:t>
            </a:r>
          </a:p>
        </p:txBody>
      </p:sp>
      <p:sp>
        <p:nvSpPr>
          <p:cNvPr id="38" name="37 Pentágono"/>
          <p:cNvSpPr/>
          <p:nvPr/>
        </p:nvSpPr>
        <p:spPr>
          <a:xfrm>
            <a:off x="599497" y="989168"/>
            <a:ext cx="2316320" cy="471494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Población objetivo</a:t>
            </a:r>
            <a:endParaRPr lang="es-MX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Pentágono"/>
          <p:cNvSpPr/>
          <p:nvPr/>
        </p:nvSpPr>
        <p:spPr>
          <a:xfrm>
            <a:off x="3635896" y="989168"/>
            <a:ext cx="2448272" cy="471494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Fecha y método de levantamiento</a:t>
            </a:r>
            <a:endParaRPr lang="es-MX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21 Recortar rectángulo de esquina diagonal"/>
          <p:cNvSpPr/>
          <p:nvPr/>
        </p:nvSpPr>
        <p:spPr>
          <a:xfrm>
            <a:off x="2843808" y="91430"/>
            <a:ext cx="3600400" cy="385242"/>
          </a:xfrm>
          <a:prstGeom prst="snip2DiagRect">
            <a:avLst>
              <a:gd name="adj1" fmla="val 50000"/>
              <a:gd name="adj2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prstClr val="whit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METODOLOGÍA</a:t>
            </a:r>
          </a:p>
        </p:txBody>
      </p:sp>
      <p:sp>
        <p:nvSpPr>
          <p:cNvPr id="31" name="30 Elipse"/>
          <p:cNvSpPr/>
          <p:nvPr/>
        </p:nvSpPr>
        <p:spPr>
          <a:xfrm>
            <a:off x="35496" y="908721"/>
            <a:ext cx="651718" cy="631969"/>
          </a:xfrm>
          <a:prstGeom prst="ellipse">
            <a:avLst/>
          </a:prstGeom>
          <a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33 Elipse"/>
          <p:cNvSpPr/>
          <p:nvPr/>
        </p:nvSpPr>
        <p:spPr>
          <a:xfrm>
            <a:off x="3059832" y="914732"/>
            <a:ext cx="664302" cy="625958"/>
          </a:xfrm>
          <a:prstGeom prst="ellipse">
            <a:avLst/>
          </a:prstGeom>
          <a:blipFill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24" b="89888" l="9873" r="964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40" r="17475" b="32167"/>
          <a:stretch/>
        </p:blipFill>
        <p:spPr bwMode="auto">
          <a:xfrm>
            <a:off x="22910" y="5132429"/>
            <a:ext cx="656562" cy="672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39 Triángulo isósceles"/>
          <p:cNvSpPr/>
          <p:nvPr/>
        </p:nvSpPr>
        <p:spPr>
          <a:xfrm rot="5400000">
            <a:off x="573320" y="5328918"/>
            <a:ext cx="540848" cy="301098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1107539" y="4077073"/>
            <a:ext cx="33924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 generaron </a:t>
            </a:r>
            <a:r>
              <a:rPr lang="es-MX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 estratos </a:t>
            </a:r>
            <a:r>
              <a:rPr lang="es-MX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 la entidad, cuatro de ellos zonas conurbadas de interés particular y el quinto el resto del estado. La afijación de la muestra en cada estrato fue proporcional a su tamaño, de acuerdo a la Lista nominal.</a:t>
            </a:r>
          </a:p>
        </p:txBody>
      </p:sp>
      <p:sp>
        <p:nvSpPr>
          <p:cNvPr id="45" name="20 Pentágono"/>
          <p:cNvSpPr/>
          <p:nvPr/>
        </p:nvSpPr>
        <p:spPr>
          <a:xfrm>
            <a:off x="6790378" y="983157"/>
            <a:ext cx="2012772" cy="471494"/>
          </a:xfrm>
          <a:prstGeom prst="homePlate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Resultados de campo</a:t>
            </a:r>
            <a:endParaRPr lang="es-MX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084168" y="1573136"/>
            <a:ext cx="293407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 final del levantamiento se obtuvieron </a:t>
            </a:r>
            <a:r>
              <a:rPr lang="es-MX" sz="13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957</a:t>
            </a:r>
            <a:r>
              <a:rPr lang="es-MX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MX" sz="13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entrevistas completas</a:t>
            </a:r>
            <a:r>
              <a:rPr lang="es-MX" sz="13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La tasa de rechazo a la entrevista fue del </a:t>
            </a:r>
            <a:r>
              <a:rPr lang="es-MX" sz="1300" b="1" dirty="0" smtClean="0">
                <a:latin typeface="Arial" pitchFamily="34" charset="0"/>
                <a:cs typeface="Arial" pitchFamily="34" charset="0"/>
              </a:rPr>
              <a:t>17%</a:t>
            </a:r>
            <a:endParaRPr lang="es-MX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30 Elipse"/>
          <p:cNvSpPr/>
          <p:nvPr/>
        </p:nvSpPr>
        <p:spPr>
          <a:xfrm>
            <a:off x="6228184" y="908720"/>
            <a:ext cx="651718" cy="631969"/>
          </a:xfrm>
          <a:prstGeom prst="ellipse">
            <a:avLst/>
          </a:prstGeom>
          <a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/>
              <a:pPr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90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ortar rectángulo de esquina diagonal"/>
          <p:cNvSpPr/>
          <p:nvPr/>
        </p:nvSpPr>
        <p:spPr>
          <a:xfrm>
            <a:off x="2843808" y="91430"/>
            <a:ext cx="3600400" cy="385242"/>
          </a:xfrm>
          <a:prstGeom prst="snip2DiagRect">
            <a:avLst>
              <a:gd name="adj1" fmla="val 50000"/>
              <a:gd name="adj2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prstClr val="whit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METODOLOGÍA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/>
              <a:pPr/>
              <a:t>26</a:t>
            </a:fld>
            <a:endParaRPr lang="es-MX"/>
          </a:p>
        </p:txBody>
      </p:sp>
      <p:grpSp>
        <p:nvGrpSpPr>
          <p:cNvPr id="43" name="42 Grupo"/>
          <p:cNvGrpSpPr/>
          <p:nvPr/>
        </p:nvGrpSpPr>
        <p:grpSpPr>
          <a:xfrm>
            <a:off x="2400730" y="1016733"/>
            <a:ext cx="2106996" cy="5112568"/>
            <a:chOff x="2114857" y="0"/>
            <a:chExt cx="2106996" cy="5112568"/>
          </a:xfrm>
          <a:solidFill>
            <a:schemeClr val="accent5">
              <a:lumMod val="75000"/>
            </a:schemeClr>
          </a:solidFill>
        </p:grpSpPr>
        <p:sp>
          <p:nvSpPr>
            <p:cNvPr id="44" name="43 Rectángulo redondeado"/>
            <p:cNvSpPr/>
            <p:nvPr/>
          </p:nvSpPr>
          <p:spPr>
            <a:xfrm>
              <a:off x="2114857" y="0"/>
              <a:ext cx="2106996" cy="511256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hueOff val="0"/>
                <a:satOff val="0"/>
                <a:lumOff val="0"/>
                <a:alphaOff val="-13333"/>
              </a:schemeClr>
            </a:fillRef>
            <a:effectRef idx="1">
              <a:schemeClr val="accent5">
                <a:alpha val="90000"/>
                <a:hueOff val="0"/>
                <a:satOff val="0"/>
                <a:lumOff val="0"/>
                <a:alphaOff val="-13333"/>
              </a:schemeClr>
            </a:effectRef>
            <a:fontRef idx="minor">
              <a:schemeClr val="lt1"/>
            </a:fontRef>
          </p:style>
        </p:sp>
        <p:sp>
          <p:nvSpPr>
            <p:cNvPr id="46" name="45 Rectángulo"/>
            <p:cNvSpPr/>
            <p:nvPr/>
          </p:nvSpPr>
          <p:spPr>
            <a:xfrm>
              <a:off x="2114857" y="2045027"/>
              <a:ext cx="2106996" cy="277950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t" anchorCtr="1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u="sng" kern="1200" dirty="0" smtClean="0">
                  <a:solidFill>
                    <a:schemeClr val="bg1"/>
                  </a:solidFill>
                  <a:latin typeface="+mn-lt"/>
                </a:rPr>
                <a:t>Incidencias de campo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MX" sz="1400" kern="1200" dirty="0" smtClean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Por las condiciones climáticas durante el periodo del trabajo de campo, se presentaron distintos retrasos en la llegada a las SE seleccionadas y un accidente, afortunadamente con lesiones leves.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MX" sz="1400" kern="1200" dirty="0" smtClean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Al final se lograron </a:t>
              </a:r>
              <a:r>
                <a:rPr lang="es-MX" sz="14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957</a:t>
              </a:r>
              <a:r>
                <a:rPr lang="es-MX" sz="1400" b="1" dirty="0" smtClean="0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s-MX" sz="1400" kern="1200" dirty="0" smtClean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entrevistas completas.</a:t>
              </a:r>
              <a:endParaRPr lang="es-MX" sz="1400" kern="12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47" name="46 Grupo"/>
          <p:cNvGrpSpPr/>
          <p:nvPr/>
        </p:nvGrpSpPr>
        <p:grpSpPr>
          <a:xfrm>
            <a:off x="384506" y="1016733"/>
            <a:ext cx="1901350" cy="5112568"/>
            <a:chOff x="12517" y="0"/>
            <a:chExt cx="2045366" cy="5112568"/>
          </a:xfrm>
          <a:solidFill>
            <a:schemeClr val="accent5">
              <a:lumMod val="75000"/>
            </a:schemeClr>
          </a:solidFill>
        </p:grpSpPr>
        <p:sp>
          <p:nvSpPr>
            <p:cNvPr id="49" name="48 Rectángulo redondeado"/>
            <p:cNvSpPr/>
            <p:nvPr/>
          </p:nvSpPr>
          <p:spPr>
            <a:xfrm>
              <a:off x="12517" y="0"/>
              <a:ext cx="2045366" cy="5112568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49 Rectángulo"/>
            <p:cNvSpPr/>
            <p:nvPr/>
          </p:nvSpPr>
          <p:spPr>
            <a:xfrm>
              <a:off x="12517" y="2045027"/>
              <a:ext cx="2045366" cy="270750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t" anchorCtr="1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u="sng" kern="1200" dirty="0" smtClean="0">
                  <a:solidFill>
                    <a:schemeClr val="bg1"/>
                  </a:solidFill>
                  <a:latin typeface="+mn-lt"/>
                </a:rPr>
                <a:t>Tasa de rechazo</a:t>
              </a:r>
              <a:endParaRPr lang="es-MX" sz="1400" b="1" u="sng" kern="1200" dirty="0">
                <a:solidFill>
                  <a:schemeClr val="bg1"/>
                </a:solidFill>
                <a:latin typeface="+mn-lt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MX" sz="1400" kern="1200" dirty="0" smtClean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Durante la realización de la encuesta se registró una tasa de rechazo global del </a:t>
              </a:r>
              <a:r>
                <a:rPr lang="es-MX" sz="1400" b="1" kern="12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17</a:t>
              </a:r>
              <a:r>
                <a:rPr lang="es-MX" sz="1400" b="1" kern="1200" dirty="0" smtClean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%</a:t>
              </a:r>
              <a:endParaRPr lang="es-MX" sz="1400" kern="12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51" name="50 Grupo"/>
          <p:cNvGrpSpPr/>
          <p:nvPr/>
        </p:nvGrpSpPr>
        <p:grpSpPr>
          <a:xfrm>
            <a:off x="4632978" y="980729"/>
            <a:ext cx="2106996" cy="5112567"/>
            <a:chOff x="4274844" y="0"/>
            <a:chExt cx="2106996" cy="5112567"/>
          </a:xfrm>
          <a:solidFill>
            <a:schemeClr val="accent5">
              <a:lumMod val="75000"/>
            </a:schemeClr>
          </a:solidFill>
        </p:grpSpPr>
        <p:sp>
          <p:nvSpPr>
            <p:cNvPr id="52" name="51 Rectángulo redondeado"/>
            <p:cNvSpPr/>
            <p:nvPr/>
          </p:nvSpPr>
          <p:spPr>
            <a:xfrm>
              <a:off x="4274844" y="0"/>
              <a:ext cx="2106996" cy="511256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90000"/>
                <a:hueOff val="0"/>
                <a:satOff val="0"/>
                <a:lumOff val="0"/>
                <a:alphaOff val="-26667"/>
              </a:schemeClr>
            </a:fillRef>
            <a:effectRef idx="1">
              <a:schemeClr val="accent5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53" name="52 Rectángulo"/>
            <p:cNvSpPr/>
            <p:nvPr/>
          </p:nvSpPr>
          <p:spPr>
            <a:xfrm>
              <a:off x="4274844" y="2045027"/>
              <a:ext cx="2106996" cy="270750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t" anchorCtr="1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u="sng" kern="1200" dirty="0" smtClean="0">
                  <a:solidFill>
                    <a:schemeClr val="bg1"/>
                  </a:solidFill>
                  <a:latin typeface="+mn-lt"/>
                </a:rPr>
                <a:t>Nivel de precisión</a:t>
              </a:r>
              <a:endParaRPr lang="es-MX" sz="1400" b="1" u="sng" kern="1200" dirty="0">
                <a:solidFill>
                  <a:schemeClr val="bg1"/>
                </a:solidFill>
                <a:latin typeface="+mn-lt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MX" sz="1400" kern="1200" dirty="0" smtClean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A nivel general, las estimaciones estatales de intención de voto tienen un nivel de precisión de al menos </a:t>
              </a:r>
              <a:r>
                <a:rPr lang="es-MX" sz="1400" b="1" kern="1200" dirty="0" smtClean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± </a:t>
              </a:r>
              <a:r>
                <a:rPr lang="es-MX" sz="1400" b="1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3.5</a:t>
              </a:r>
              <a:r>
                <a:rPr lang="es-MX" sz="1400" b="1" kern="1200" dirty="0" smtClean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%</a:t>
              </a:r>
              <a:r>
                <a:rPr lang="es-MX" sz="1400" kern="1200" dirty="0" smtClean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 a un nivel de confianza del</a:t>
              </a:r>
              <a:r>
                <a:rPr lang="es-MX" sz="1400" b="1" kern="1200" dirty="0" smtClean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 95%</a:t>
              </a:r>
              <a:r>
                <a:rPr lang="es-MX" sz="1400" kern="1200" dirty="0" smtClean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.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s-MX" sz="1400" kern="12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54" name="53 Grupo"/>
          <p:cNvGrpSpPr/>
          <p:nvPr/>
        </p:nvGrpSpPr>
        <p:grpSpPr>
          <a:xfrm>
            <a:off x="6799628" y="1016734"/>
            <a:ext cx="2106996" cy="5184576"/>
            <a:chOff x="6434853" y="0"/>
            <a:chExt cx="2106996" cy="5112567"/>
          </a:xfrm>
          <a:solidFill>
            <a:schemeClr val="accent5">
              <a:lumMod val="75000"/>
            </a:schemeClr>
          </a:solidFill>
        </p:grpSpPr>
        <p:sp>
          <p:nvSpPr>
            <p:cNvPr id="55" name="54 Rectángulo redondeado"/>
            <p:cNvSpPr/>
            <p:nvPr/>
          </p:nvSpPr>
          <p:spPr>
            <a:xfrm>
              <a:off x="6434853" y="0"/>
              <a:ext cx="2106996" cy="511256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5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56" name="55 Rectángulo"/>
            <p:cNvSpPr/>
            <p:nvPr/>
          </p:nvSpPr>
          <p:spPr>
            <a:xfrm>
              <a:off x="6434853" y="2045027"/>
              <a:ext cx="2106996" cy="271249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t" anchorCtr="1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sz="1400" b="1" u="sng" kern="1200" dirty="0" smtClean="0">
                  <a:solidFill>
                    <a:schemeClr val="bg1"/>
                  </a:solidFill>
                  <a:latin typeface="+mn-lt"/>
                </a:rPr>
                <a:t>Método de estimación</a:t>
              </a:r>
              <a:endParaRPr lang="es-MX" sz="1400" b="1" u="sng" kern="1200" dirty="0">
                <a:solidFill>
                  <a:schemeClr val="bg1"/>
                </a:solidFill>
                <a:latin typeface="+mn-lt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MX" sz="1400" kern="1200" dirty="0" smtClean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Previo al proceso de estimación se hizo un ajuste para corregir la distribución por grupos de edad y sexo de la muestra y asegurar que esta coincidiera con la distribución correspondiente de la lista nominal vigente </a:t>
              </a:r>
              <a:r>
                <a:rPr lang="es-MX" sz="14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para la elección </a:t>
              </a:r>
              <a:r>
                <a:rPr lang="es-MX" sz="1400" kern="1200" dirty="0" smtClean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en </a:t>
              </a:r>
              <a:r>
                <a:rPr lang="es-MX" sz="1400" b="1" kern="1200" dirty="0" smtClean="0">
                  <a:solidFill>
                    <a:schemeClr val="bg1"/>
                  </a:solidFill>
                  <a:latin typeface="+mn-lt"/>
                  <a:cs typeface="Arial" panose="020B0604020202020204" pitchFamily="34" charset="0"/>
                </a:rPr>
                <a:t>Veracruz</a:t>
              </a:r>
              <a:r>
                <a:rPr lang="es-MX" sz="1400" kern="1200" dirty="0" smtClean="0">
                  <a:solidFill>
                    <a:schemeClr val="bg1"/>
                  </a:solidFill>
                  <a:cs typeface="Arial" panose="020B0604020202020204" pitchFamily="34" charset="0"/>
                </a:rPr>
                <a:t>. </a:t>
              </a:r>
              <a:endParaRPr lang="es-MX" sz="1400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57" name="Picture 4" descr="http://www.sedcolombia.com.co/wp-content/uploads/2013/09/pregun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12" y="1556792"/>
            <a:ext cx="1689259" cy="9364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57 Elipse"/>
          <p:cNvSpPr/>
          <p:nvPr/>
        </p:nvSpPr>
        <p:spPr>
          <a:xfrm>
            <a:off x="2732819" y="1546099"/>
            <a:ext cx="1407013" cy="1162821"/>
          </a:xfrm>
          <a:prstGeom prst="ellipse">
            <a:avLst/>
          </a:prstGeom>
          <a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alpha val="90000"/>
              <a:hueOff val="18628"/>
              <a:satOff val="-949"/>
              <a:lumOff val="3642"/>
              <a:alphaOff val="-13333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9" name="58 Elipse"/>
          <p:cNvSpPr/>
          <p:nvPr/>
        </p:nvSpPr>
        <p:spPr>
          <a:xfrm>
            <a:off x="4936135" y="1546099"/>
            <a:ext cx="1407013" cy="1162821"/>
          </a:xfrm>
          <a:prstGeom prst="ellipse">
            <a:avLst/>
          </a:prstGeom>
          <a:blipFill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alpha val="90000"/>
              <a:hueOff val="37256"/>
              <a:satOff val="-1898"/>
              <a:lumOff val="7285"/>
              <a:alphaOff val="-26667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0" name="59 Elipse"/>
          <p:cNvSpPr/>
          <p:nvPr/>
        </p:nvSpPr>
        <p:spPr>
          <a:xfrm>
            <a:off x="7195473" y="1556792"/>
            <a:ext cx="1279103" cy="1162821"/>
          </a:xfrm>
          <a:prstGeom prst="ellipse">
            <a:avLst/>
          </a:prstGeom>
          <a:blipFill>
            <a:blip r:embed="rId7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alpha val="90000"/>
              <a:hueOff val="55885"/>
              <a:satOff val="-2847"/>
              <a:lumOff val="10927"/>
              <a:alphaOff val="-4000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1" name="36 Rectángulo"/>
          <p:cNvSpPr/>
          <p:nvPr/>
        </p:nvSpPr>
        <p:spPr>
          <a:xfrm>
            <a:off x="425718" y="631721"/>
            <a:ext cx="86833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la conclusión del trabajo de campo se presentaron las siguientes incidencias y resultados</a:t>
            </a:r>
            <a:endParaRPr lang="es-MX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84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ortar rectángulo de esquina diagonal"/>
          <p:cNvSpPr/>
          <p:nvPr/>
        </p:nvSpPr>
        <p:spPr>
          <a:xfrm>
            <a:off x="2843808" y="91430"/>
            <a:ext cx="3600400" cy="385242"/>
          </a:xfrm>
          <a:prstGeom prst="snip2DiagRect">
            <a:avLst>
              <a:gd name="adj1" fmla="val 50000"/>
              <a:gd name="adj2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latin typeface="Gisha" panose="020B0502040204020203" pitchFamily="34" charset="-79"/>
                <a:cs typeface="Gisha" panose="020B0502040204020203" pitchFamily="34" charset="-79"/>
              </a:rPr>
              <a:t>AVISO DE PRIVACIDAD</a:t>
            </a:r>
            <a:endParaRPr lang="es-MX" sz="20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9" name="Rectangle 185"/>
          <p:cNvSpPr>
            <a:spLocks noChangeArrowheads="1"/>
          </p:cNvSpPr>
          <p:nvPr/>
        </p:nvSpPr>
        <p:spPr bwMode="auto">
          <a:xfrm>
            <a:off x="278650" y="980728"/>
            <a:ext cx="8586700" cy="463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  <a:spcAft>
                <a:spcPts val="1200"/>
              </a:spcAft>
              <a:buClr>
                <a:prstClr val="black"/>
              </a:buClr>
            </a:pPr>
            <a:r>
              <a:rPr lang="es-MX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Berumen </a:t>
            </a:r>
            <a:r>
              <a:rPr lang="es-MX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 Asociados, SA de CV</a:t>
            </a:r>
            <a:r>
              <a:rPr lang="es-MX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con domicilio en Altadena # 15 Col. Nápoles, Delegación Benito Juárez, C. P. 03810, México, Distrito Federal, es una empresa que realiza investigación de mercados y consultas de opinión desde marzo de 1992 y tiene cobertura en todo el territorio nacional. Pertenece a la Asociación de Agencias de Investigación de Mercados y Opinión Pública en México </a:t>
            </a:r>
            <a:r>
              <a:rPr lang="es-MX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AMAI</a:t>
            </a:r>
            <a:r>
              <a:rPr lang="es-MX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y está certificada bajo la Norma Estándar de Servicios para la Investigación de Mercados en México </a:t>
            </a:r>
            <a:r>
              <a:rPr lang="es-MX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ESIMM</a:t>
            </a:r>
            <a:r>
              <a:rPr lang="es-MX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por lo que hace del conocimiento de todos nuestros informantes, clientes y autoridades, que los Datos Personales e Información Sensible de sus titulares solo es obtenida con el consentimiento expreso y voluntario de quien los proporciona, previa notificación de su derecho a hacerlo o no</a:t>
            </a:r>
            <a:r>
              <a:rPr lang="es-MX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ct val="50000"/>
              </a:spcBef>
              <a:spcAft>
                <a:spcPts val="1200"/>
              </a:spcAft>
              <a:buClr>
                <a:prstClr val="black"/>
              </a:buClr>
            </a:pPr>
            <a:r>
              <a:rPr lang="es-MX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Por </a:t>
            </a:r>
            <a:r>
              <a:rPr lang="es-MX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 que la información de Datos Personales e Información Sensible aludida en </a:t>
            </a:r>
            <a:r>
              <a:rPr lang="es-MX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LEY FEDERAL DE PROTECCIÓN DE DATOS PERSONALES EN POSESIÓN DE LOS PARTICULARES </a:t>
            </a:r>
            <a:r>
              <a:rPr lang="es-MX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 utilizada invariablemente en forma agregada y para efectos estadísticos, nunca con fines de divulgación o comercialización, por lo que una vez obtenida es disociada respecto a tópicos específicos de interés para nuestros clientes</a:t>
            </a:r>
            <a:r>
              <a:rPr lang="es-MX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ct val="50000"/>
              </a:spcBef>
              <a:spcAft>
                <a:spcPts val="1200"/>
              </a:spcAft>
              <a:buClr>
                <a:prstClr val="black"/>
              </a:buClr>
            </a:pPr>
            <a:r>
              <a:rPr lang="es-MX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 </a:t>
            </a:r>
            <a:r>
              <a:rPr lang="es-MX" sz="1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obstante que esta empresa se encuentra en los supuestos de excepción del Artículo 2 Fracc. II y 10 Fracc. III del citado ordenamiento el titular de los datos personales podrá en todo momento Revocar su Autorización con el solo hecho de solicitarlo con el envío de un correo electrónico a la siguiente dirección </a:t>
            </a:r>
            <a:r>
              <a:rPr lang="es-MX" sz="1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ccalidad@berumen.com.mx</a:t>
            </a:r>
            <a:r>
              <a:rPr lang="es-MX" sz="1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spcBef>
                <a:spcPct val="50000"/>
              </a:spcBef>
              <a:spcAft>
                <a:spcPts val="1200"/>
              </a:spcAft>
              <a:buClr>
                <a:prstClr val="black"/>
              </a:buClr>
            </a:pPr>
            <a:r>
              <a:rPr lang="es-ES_tradnl" sz="1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Berumen</a:t>
            </a:r>
            <a:r>
              <a:rPr lang="es-ES_tradnl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reconoce que los derechos patrimoniales de los resultados y/o información producto de la presente investigación son de la contratante, así como los derechos de publicación, reproducción o difusión, de conformidad con los Artículos 82 y 84 de </a:t>
            </a:r>
            <a:r>
              <a:rPr lang="es-ES_tradnl" sz="1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DE LA PROPIEDAD INDUSTRIAL. </a:t>
            </a:r>
            <a:r>
              <a:rPr lang="es-ES_tradnl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obstante </a:t>
            </a:r>
            <a:r>
              <a:rPr lang="es-ES_tradnl" sz="1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Berumen</a:t>
            </a:r>
            <a:r>
              <a:rPr lang="es-ES_tradnl" sz="12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es responsable del análisis, interpretación o consecuencias legales que deriven de su utilización parcial o total.</a:t>
            </a:r>
            <a:endParaRPr lang="es-MX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/>
              <a:pPr/>
              <a:t>27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1862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" descr="http://cdn.mysitemyway.com/etc-mysitemyway/icons/legacy-previews/icons/simple-red-glossy-icons-symbols-shapes/020942-simple-red-glossy-icon-symbols-shapes-shapes-circle-fram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921462"/>
            <a:ext cx="1150608" cy="115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://cdn.mysitemyway.com/etc-mysitemyway/icons/legacy-previews/icons/simple-red-glossy-icons-symbols-shapes/020942-simple-red-glossy-icon-symbols-shapes-shapes-circle-fram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11669"/>
            <a:ext cx="1150608" cy="115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32 Recortar rectángulo de esquina diagonal"/>
          <p:cNvSpPr/>
          <p:nvPr/>
        </p:nvSpPr>
        <p:spPr>
          <a:xfrm>
            <a:off x="1749944" y="121960"/>
            <a:ext cx="5651356" cy="385242"/>
          </a:xfrm>
          <a:prstGeom prst="snip2DiagRect">
            <a:avLst>
              <a:gd name="adj1" fmla="val 50000"/>
              <a:gd name="adj2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prstClr val="whit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PRINCIPALES CARACTERÍSTICAS DEL ESTUDIO</a:t>
            </a:r>
            <a:endParaRPr lang="es-MX" b="1" dirty="0">
              <a:solidFill>
                <a:prstClr val="white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/>
              <a:pPr/>
              <a:t>3</a:t>
            </a:fld>
            <a:endParaRPr lang="es-MX"/>
          </a:p>
        </p:txBody>
      </p:sp>
      <p:sp>
        <p:nvSpPr>
          <p:cNvPr id="27" name="32 Recortar rectángulo de esquina diagonal"/>
          <p:cNvSpPr/>
          <p:nvPr/>
        </p:nvSpPr>
        <p:spPr>
          <a:xfrm>
            <a:off x="1352108" y="4296865"/>
            <a:ext cx="3156572" cy="480653"/>
          </a:xfrm>
          <a:prstGeom prst="round2Diag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prstClr val="whit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SECCIONES ELECTORALES EN MUESTRA</a:t>
            </a:r>
            <a:endParaRPr lang="es-MX" sz="1200" b="1" dirty="0">
              <a:solidFill>
                <a:prstClr val="white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1028" name="Picture 4" descr="http://cdn.mysitemyway.com/etc-mysitemyway/icons/legacy-previews/icons/simple-red-glossy-icons-symbols-shapes/020942-simple-red-glossy-icon-symbols-shapes-shapes-circle-fram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08" y="3986549"/>
            <a:ext cx="1150608" cy="115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510716" y="433102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chemeClr val="accent5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90</a:t>
            </a:r>
            <a:endParaRPr lang="es-MX" b="1" dirty="0">
              <a:solidFill>
                <a:schemeClr val="accent5">
                  <a:lumMod val="7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9" name="32 Recortar rectángulo de esquina diagonal"/>
          <p:cNvSpPr/>
          <p:nvPr/>
        </p:nvSpPr>
        <p:spPr>
          <a:xfrm>
            <a:off x="1349016" y="5298639"/>
            <a:ext cx="3159664" cy="480653"/>
          </a:xfrm>
          <a:prstGeom prst="round2Diag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prstClr val="whit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ENTREVISTAS COMPLETAS</a:t>
            </a:r>
            <a:endParaRPr lang="es-MX" sz="1200" b="1" dirty="0">
              <a:solidFill>
                <a:prstClr val="white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518083" y="5352392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accent5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957</a:t>
            </a:r>
            <a:endParaRPr lang="es-MX" sz="1400" b="1" dirty="0">
              <a:solidFill>
                <a:schemeClr val="accent5">
                  <a:lumMod val="7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2" name="32 Recortar rectángulo de esquina diagonal"/>
          <p:cNvSpPr/>
          <p:nvPr/>
        </p:nvSpPr>
        <p:spPr>
          <a:xfrm>
            <a:off x="5732816" y="5256439"/>
            <a:ext cx="3159664" cy="480653"/>
          </a:xfrm>
          <a:prstGeom prst="round2Diag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prstClr val="whit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TASA DE RECHAZO REPORTADA</a:t>
            </a:r>
            <a:endParaRPr lang="es-MX" sz="1200" b="1" dirty="0">
              <a:solidFill>
                <a:prstClr val="white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4932040" y="5288525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chemeClr val="accent5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17%</a:t>
            </a:r>
            <a:endParaRPr lang="es-MX" sz="1200" b="1" dirty="0">
              <a:solidFill>
                <a:schemeClr val="accent5">
                  <a:lumMod val="7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8" name="32 Recortar rectángulo de esquina diagonal"/>
          <p:cNvSpPr/>
          <p:nvPr/>
        </p:nvSpPr>
        <p:spPr>
          <a:xfrm>
            <a:off x="5736668" y="4327984"/>
            <a:ext cx="3155812" cy="480653"/>
          </a:xfrm>
          <a:prstGeom prst="round2Diag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prstClr val="whit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NIVEL MÍNIMO DE PRECISIÓN</a:t>
            </a:r>
            <a:endParaRPr lang="es-MX" sz="1200" b="1" dirty="0">
              <a:solidFill>
                <a:prstClr val="white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4787264" y="4445915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 smtClean="0">
                <a:solidFill>
                  <a:schemeClr val="accent5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±3.5%</a:t>
            </a:r>
            <a:endParaRPr lang="es-MX" sz="1050" b="1" dirty="0">
              <a:solidFill>
                <a:schemeClr val="accent5">
                  <a:lumMod val="75000"/>
                </a:schemeClr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pic>
        <p:nvPicPr>
          <p:cNvPr id="40" name="Picture 4" descr="http://cdn.mysitemyway.com/etc-mysitemyway/icons/legacy-previews/icons/simple-red-glossy-icons-symbols-shapes/020942-simple-red-glossy-icon-symbols-shapes-shapes-circle-frame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08" y="4942688"/>
            <a:ext cx="1150608" cy="115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7893"/>
            <a:ext cx="3563888" cy="761256"/>
          </a:xfrm>
          <a:prstGeom prst="rect">
            <a:avLst/>
          </a:prstGeom>
        </p:spPr>
      </p:pic>
      <p:sp>
        <p:nvSpPr>
          <p:cNvPr id="44" name="Rectangle 20"/>
          <p:cNvSpPr/>
          <p:nvPr/>
        </p:nvSpPr>
        <p:spPr>
          <a:xfrm>
            <a:off x="3563888" y="2767893"/>
            <a:ext cx="5576776" cy="761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Rectangle 18"/>
          <p:cNvSpPr/>
          <p:nvPr/>
        </p:nvSpPr>
        <p:spPr>
          <a:xfrm>
            <a:off x="-21712" y="1274918"/>
            <a:ext cx="9161280" cy="14897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prstClr val="whit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Encuesta en viviendas realizada </a:t>
            </a:r>
          </a:p>
          <a:p>
            <a:pPr algn="ctr"/>
            <a:r>
              <a:rPr lang="es-MX" b="1" dirty="0">
                <a:solidFill>
                  <a:prstClr val="whit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entre el 24 y 26 de mayo de 2016</a:t>
            </a:r>
          </a:p>
          <a:p>
            <a:pPr algn="ctr"/>
            <a:endParaRPr lang="es-MX" b="1" dirty="0">
              <a:solidFill>
                <a:prstClr val="white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algn="ctr"/>
            <a:r>
              <a:rPr lang="es-MX" sz="1300" b="1" dirty="0">
                <a:solidFill>
                  <a:prstClr val="whit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POBLACIÓN OBJETIVO:</a:t>
            </a:r>
          </a:p>
          <a:p>
            <a:pPr algn="ctr"/>
            <a:r>
              <a:rPr lang="es-MX" sz="1300" b="1" dirty="0">
                <a:solidFill>
                  <a:prstClr val="whit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Hombres y mujeres de 18 años y más que cuentan con credencial de elector vigente con domicilio en el estado de Veracruz y en la vivienda seleccionada</a:t>
            </a:r>
            <a:r>
              <a:rPr lang="es-MX" sz="1300" b="1" dirty="0" smtClean="0">
                <a:solidFill>
                  <a:prstClr val="whit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.</a:t>
            </a:r>
            <a:endParaRPr lang="es-MX" sz="1300" b="1" dirty="0">
              <a:solidFill>
                <a:prstClr val="white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1874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988840"/>
            <a:ext cx="3635896" cy="30219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35896" y="1988840"/>
            <a:ext cx="5508104" cy="30219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fontAlgn="base">
              <a:lnSpc>
                <a:spcPts val="5000"/>
              </a:lnSpc>
              <a:spcBef>
                <a:spcPts val="1200"/>
              </a:spcBef>
              <a:spcAft>
                <a:spcPct val="0"/>
              </a:spcAft>
            </a:pPr>
            <a:r>
              <a:rPr lang="es-ES" sz="4400" b="1" dirty="0" smtClean="0">
                <a:solidFill>
                  <a:prstClr val="white"/>
                </a:solidFill>
              </a:rPr>
              <a:t>Proceso electoral</a:t>
            </a:r>
            <a:endParaRPr lang="es-MX" sz="4400" b="1" dirty="0">
              <a:solidFill>
                <a:prstClr val="white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" y="5035824"/>
            <a:ext cx="3563888" cy="7612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67224" y="5035824"/>
            <a:ext cx="5576776" cy="7612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70" y="2329670"/>
            <a:ext cx="2066156" cy="248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83 Imagen" descr="http://sil.gobernacion.gob.mx/Archivos/Fotos/921955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44065"/>
            <a:ext cx="216000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0" name="79 Imagen" descr="https://corporacioncomunicativaojeda.files.wordpress.com/2016/01/hector-yunes-landa.jpg?w=78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8" r="20469"/>
          <a:stretch/>
        </p:blipFill>
        <p:spPr bwMode="auto">
          <a:xfrm>
            <a:off x="3420112" y="1944065"/>
            <a:ext cx="216000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7" name="66 Imagen" descr="Resultado de imagen para Miguel Ángel Yunes Linares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44065"/>
            <a:ext cx="2160000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0" name="39 CuadroTexto"/>
          <p:cNvSpPr txBox="1"/>
          <p:nvPr/>
        </p:nvSpPr>
        <p:spPr>
          <a:xfrm>
            <a:off x="0" y="512966"/>
            <a:ext cx="91440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MX" sz="1600" dirty="0">
                <a:solidFill>
                  <a:srgbClr val="4BACC6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Si el día de hoy fueran las elecciones para </a:t>
            </a:r>
            <a:r>
              <a:rPr lang="es-MX" sz="1600" dirty="0">
                <a:solidFill>
                  <a:srgbClr val="C0504D">
                    <a:lumMod val="75000"/>
                  </a:srgbClr>
                </a:solidFill>
                <a:latin typeface="Arial"/>
                <a:cs typeface="Arial" panose="020B0604020202020204" pitchFamily="34" charset="0"/>
              </a:rPr>
              <a:t>Gobernador</a:t>
            </a:r>
            <a:r>
              <a:rPr lang="es-MX" sz="1600" dirty="0">
                <a:solidFill>
                  <a:srgbClr val="4BACC6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 de Veracruz ¿por cuál candidato y partido político </a:t>
            </a:r>
            <a:r>
              <a:rPr lang="es-MX" sz="1600" dirty="0">
                <a:solidFill>
                  <a:srgbClr val="C0504D">
                    <a:lumMod val="75000"/>
                  </a:srgbClr>
                </a:solidFill>
                <a:latin typeface="Arial"/>
                <a:cs typeface="Arial" panose="020B0604020202020204" pitchFamily="34" charset="0"/>
              </a:rPr>
              <a:t>votaría</a:t>
            </a:r>
            <a:r>
              <a:rPr lang="es-MX" sz="1600" dirty="0">
                <a:solidFill>
                  <a:srgbClr val="4BACC6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 usted?</a:t>
            </a:r>
          </a:p>
        </p:txBody>
      </p:sp>
      <p:sp>
        <p:nvSpPr>
          <p:cNvPr id="33" name="32 Recortar rectángulo de esquina diagonal"/>
          <p:cNvSpPr/>
          <p:nvPr/>
        </p:nvSpPr>
        <p:spPr>
          <a:xfrm>
            <a:off x="2417466" y="91430"/>
            <a:ext cx="4170758" cy="385242"/>
          </a:xfrm>
          <a:prstGeom prst="snip2DiagRect">
            <a:avLst>
              <a:gd name="adj1" fmla="val 50000"/>
              <a:gd name="adj2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prstClr val="whit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PROCESO ELECTORAL - Punteros</a:t>
            </a:r>
            <a:endParaRPr lang="es-MX" b="1" dirty="0">
              <a:solidFill>
                <a:prstClr val="white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/>
              <a:pPr/>
              <a:t>5</a:t>
            </a:fld>
            <a:endParaRPr lang="es-MX"/>
          </a:p>
        </p:txBody>
      </p:sp>
      <p:sp>
        <p:nvSpPr>
          <p:cNvPr id="24" name="23 CuadroTexto"/>
          <p:cNvSpPr txBox="1"/>
          <p:nvPr/>
        </p:nvSpPr>
        <p:spPr>
          <a:xfrm>
            <a:off x="3636623" y="1128692"/>
            <a:ext cx="1836064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36000" rIns="36000" rtlCol="0">
            <a:spAutoFit/>
          </a:bodyPr>
          <a:lstStyle/>
          <a:p>
            <a:pPr algn="ctr"/>
            <a:r>
              <a:rPr lang="es-MX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Preferencia  Efectiva¹</a:t>
            </a:r>
          </a:p>
        </p:txBody>
      </p:sp>
      <p:sp>
        <p:nvSpPr>
          <p:cNvPr id="60" name="59 CuadroTexto"/>
          <p:cNvSpPr txBox="1"/>
          <p:nvPr/>
        </p:nvSpPr>
        <p:spPr>
          <a:xfrm>
            <a:off x="6588224" y="5589240"/>
            <a:ext cx="2467065" cy="53436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2000" tIns="36000" rIns="72000" bIns="36000" rtlCol="0" anchor="ctr" anchorCtr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s-MX" sz="9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¹ La Preferencia Efectiva excluye respuestas de los informantes, como “ninguno”, “no sabe” y “no respuesta”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467544" y="3951121"/>
            <a:ext cx="1080120" cy="540000"/>
            <a:chOff x="611560" y="4005064"/>
            <a:chExt cx="1080120" cy="540000"/>
          </a:xfrm>
        </p:grpSpPr>
        <p:pic>
          <p:nvPicPr>
            <p:cNvPr id="69" name="12 Imagen" descr="PAN.png"/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1560" y="4005064"/>
              <a:ext cx="5400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" name="69 Imagen" descr="PRD.png"/>
            <p:cNvPicPr preferRelativeResize="0"/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151680" y="4005064"/>
              <a:ext cx="540000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4 Grupo"/>
          <p:cNvGrpSpPr/>
          <p:nvPr/>
        </p:nvGrpSpPr>
        <p:grpSpPr>
          <a:xfrm>
            <a:off x="3131840" y="3951121"/>
            <a:ext cx="2664296" cy="557999"/>
            <a:chOff x="6804248" y="540452"/>
            <a:chExt cx="2664296" cy="557999"/>
          </a:xfrm>
        </p:grpSpPr>
        <p:pic>
          <p:nvPicPr>
            <p:cNvPr id="72" name="71 Imagen" descr="Wwww.jp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8424" y="542552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22 Imagen" descr="PNA Party (Mexico).sv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424" y="558451"/>
              <a:ext cx="540000" cy="54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Picture 2"/>
            <p:cNvPicPr preferRelativeResize="0">
              <a:picLocks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8544" y="548680"/>
              <a:ext cx="540000" cy="5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9 Imagen"/>
            <p:cNvPicPr preferRelativeResize="0">
              <a:picLocks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9" b="-59"/>
            <a:stretch/>
          </p:blipFill>
          <p:spPr>
            <a:xfrm>
              <a:off x="7308304" y="548744"/>
              <a:ext cx="540000" cy="540000"/>
            </a:xfrm>
            <a:prstGeom prst="rect">
              <a:avLst/>
            </a:prstGeom>
          </p:spPr>
        </p:pic>
        <p:pic>
          <p:nvPicPr>
            <p:cNvPr id="76" name="3 Imagen"/>
            <p:cNvPicPr preferRelativeResize="0">
              <a:picLocks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4248" y="540452"/>
              <a:ext cx="540000" cy="540000"/>
            </a:xfrm>
            <a:prstGeom prst="rect">
              <a:avLst/>
            </a:prstGeom>
          </p:spPr>
        </p:pic>
      </p:grpSp>
      <p:pic>
        <p:nvPicPr>
          <p:cNvPr id="85" name="Picture 2"/>
          <p:cNvPicPr preferRelativeResize="0"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969120"/>
            <a:ext cx="1296144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ángulo redondeado 10"/>
          <p:cNvSpPr/>
          <p:nvPr/>
        </p:nvSpPr>
        <p:spPr>
          <a:xfrm>
            <a:off x="467544" y="1700808"/>
            <a:ext cx="2520280" cy="306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/>
              <a:t>Miguel Ángel </a:t>
            </a:r>
            <a:r>
              <a:rPr lang="es-MX" sz="1400" b="1" dirty="0" err="1" smtClean="0"/>
              <a:t>Yunes</a:t>
            </a:r>
            <a:r>
              <a:rPr lang="es-MX" sz="1400" b="1" dirty="0" smtClean="0"/>
              <a:t> Linares</a:t>
            </a:r>
            <a:endParaRPr lang="es-MX" sz="1400" b="1" dirty="0"/>
          </a:p>
        </p:txBody>
      </p:sp>
      <p:sp>
        <p:nvSpPr>
          <p:cNvPr id="35" name="Rectángulo redondeado 34"/>
          <p:cNvSpPr/>
          <p:nvPr/>
        </p:nvSpPr>
        <p:spPr>
          <a:xfrm>
            <a:off x="3275856" y="1700808"/>
            <a:ext cx="2520280" cy="3069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/>
              <a:t>Héctor </a:t>
            </a:r>
            <a:r>
              <a:rPr lang="es-MX" sz="1400" b="1" dirty="0" err="1" smtClean="0"/>
              <a:t>Yunes</a:t>
            </a:r>
            <a:r>
              <a:rPr lang="es-MX" sz="1400" b="1" dirty="0" smtClean="0"/>
              <a:t> Landa</a:t>
            </a:r>
            <a:endParaRPr lang="es-MX" sz="1400" b="1" dirty="0"/>
          </a:p>
        </p:txBody>
      </p:sp>
      <p:sp>
        <p:nvSpPr>
          <p:cNvPr id="36" name="Rectángulo redondeado 35"/>
          <p:cNvSpPr/>
          <p:nvPr/>
        </p:nvSpPr>
        <p:spPr>
          <a:xfrm>
            <a:off x="6300192" y="1700808"/>
            <a:ext cx="2520280" cy="30693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/>
              <a:t>Cuitláhuac García Jiménez</a:t>
            </a:r>
            <a:endParaRPr lang="es-MX" sz="1400" b="1" dirty="0"/>
          </a:p>
        </p:txBody>
      </p:sp>
      <p:sp>
        <p:nvSpPr>
          <p:cNvPr id="27" name="18 CuadroTexto"/>
          <p:cNvSpPr txBox="1"/>
          <p:nvPr/>
        </p:nvSpPr>
        <p:spPr>
          <a:xfrm>
            <a:off x="3744068" y="4459499"/>
            <a:ext cx="14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29.9%</a:t>
            </a:r>
            <a:endParaRPr lang="es-MX" sz="32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table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95836" y="5188290"/>
            <a:ext cx="2520000" cy="864000"/>
          </a:xfrm>
          <a:prstGeom prst="rect">
            <a:avLst/>
          </a:prstGeom>
        </p:spPr>
      </p:pic>
      <p:sp>
        <p:nvSpPr>
          <p:cNvPr id="29" name="18 CuadroTexto"/>
          <p:cNvSpPr txBox="1"/>
          <p:nvPr/>
        </p:nvSpPr>
        <p:spPr>
          <a:xfrm>
            <a:off x="863588" y="4437112"/>
            <a:ext cx="144000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2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35.5%</a:t>
            </a:r>
            <a:endParaRPr lang="es-MX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 CuadroTexto"/>
          <p:cNvSpPr txBox="1"/>
          <p:nvPr/>
        </p:nvSpPr>
        <p:spPr>
          <a:xfrm>
            <a:off x="6840412" y="4459499"/>
            <a:ext cx="144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2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25.8%</a:t>
            </a:r>
            <a:endParaRPr lang="es-MX" sz="32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27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39 CuadroTexto"/>
          <p:cNvSpPr txBox="1"/>
          <p:nvPr/>
        </p:nvSpPr>
        <p:spPr>
          <a:xfrm>
            <a:off x="0" y="512966"/>
            <a:ext cx="91440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MX" sz="1600" dirty="0">
                <a:solidFill>
                  <a:srgbClr val="4BACC6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Si el día de hoy fueran las elecciones para </a:t>
            </a:r>
            <a:r>
              <a:rPr lang="es-MX" sz="1600" dirty="0">
                <a:solidFill>
                  <a:srgbClr val="C0504D">
                    <a:lumMod val="75000"/>
                  </a:srgbClr>
                </a:solidFill>
                <a:latin typeface="Arial"/>
                <a:cs typeface="Arial" panose="020B0604020202020204" pitchFamily="34" charset="0"/>
              </a:rPr>
              <a:t>Gobernador</a:t>
            </a:r>
            <a:r>
              <a:rPr lang="es-MX" sz="1600" dirty="0">
                <a:solidFill>
                  <a:srgbClr val="4BACC6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 de Veracruz ¿por cuál candidato y partido político </a:t>
            </a:r>
            <a:r>
              <a:rPr lang="es-MX" sz="1600" dirty="0">
                <a:solidFill>
                  <a:srgbClr val="C0504D">
                    <a:lumMod val="75000"/>
                  </a:srgbClr>
                </a:solidFill>
                <a:latin typeface="Arial"/>
                <a:cs typeface="Arial" panose="020B0604020202020204" pitchFamily="34" charset="0"/>
              </a:rPr>
              <a:t>votaría</a:t>
            </a:r>
            <a:r>
              <a:rPr lang="es-MX" sz="1600" dirty="0">
                <a:solidFill>
                  <a:srgbClr val="4BACC6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 usted?</a:t>
            </a: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28" y="1124744"/>
            <a:ext cx="1076804" cy="11787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17 Conector"/>
          <p:cNvSpPr/>
          <p:nvPr/>
        </p:nvSpPr>
        <p:spPr>
          <a:xfrm>
            <a:off x="1259632" y="1793028"/>
            <a:ext cx="196731" cy="21485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41" name="32 Imagen" descr="https://corporacioncomunicativaojeda.files.wordpress.com/2016/01/hector-yunes-landa.jpg?w=78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551" y="1649251"/>
            <a:ext cx="1445094" cy="13014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4" name="43 Conector recto de flecha"/>
          <p:cNvCxnSpPr/>
          <p:nvPr/>
        </p:nvCxnSpPr>
        <p:spPr>
          <a:xfrm>
            <a:off x="683568" y="2276872"/>
            <a:ext cx="0" cy="286858"/>
          </a:xfrm>
          <a:prstGeom prst="straightConnector1">
            <a:avLst/>
          </a:prstGeom>
          <a:ln w="28575">
            <a:solidFill>
              <a:srgbClr val="0033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18 CuadroTexto"/>
          <p:cNvSpPr txBox="1"/>
          <p:nvPr/>
        </p:nvSpPr>
        <p:spPr>
          <a:xfrm>
            <a:off x="1446325" y="1773977"/>
            <a:ext cx="115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Candidato </a:t>
            </a:r>
          </a:p>
          <a:p>
            <a:pPr algn="ctr"/>
            <a:r>
              <a:rPr lang="es-MX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35.5%</a:t>
            </a:r>
            <a:endParaRPr lang="es-MX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45 Grupo"/>
          <p:cNvGrpSpPr/>
          <p:nvPr/>
        </p:nvGrpSpPr>
        <p:grpSpPr>
          <a:xfrm>
            <a:off x="1439696" y="1268765"/>
            <a:ext cx="792000" cy="396001"/>
            <a:chOff x="222404" y="3295404"/>
            <a:chExt cx="564206" cy="319734"/>
          </a:xfrm>
        </p:grpSpPr>
        <p:pic>
          <p:nvPicPr>
            <p:cNvPr id="47" name="12 Imagen" descr="PAN.png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2404" y="3295404"/>
              <a:ext cx="282103" cy="319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47 Imagen" descr="PRD.png"/>
            <p:cNvPicPr preferRelativeResize="0"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4507" y="3295404"/>
              <a:ext cx="282103" cy="319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32 Recortar rectángulo de esquina diagonal"/>
          <p:cNvSpPr/>
          <p:nvPr/>
        </p:nvSpPr>
        <p:spPr>
          <a:xfrm>
            <a:off x="2249400" y="99682"/>
            <a:ext cx="4818830" cy="385242"/>
          </a:xfrm>
          <a:prstGeom prst="snip2DiagRect">
            <a:avLst>
              <a:gd name="adj1" fmla="val 50000"/>
              <a:gd name="adj2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prstClr val="whit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PROCESO ELECTORAL – Preferencia Efectiva</a:t>
            </a:r>
            <a:endParaRPr lang="es-MX" b="1" dirty="0">
              <a:solidFill>
                <a:prstClr val="white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5513385" y="1415205"/>
            <a:ext cx="1198658" cy="793556"/>
            <a:chOff x="5317558" y="1376816"/>
            <a:chExt cx="1198658" cy="793556"/>
          </a:xfrm>
        </p:grpSpPr>
        <p:pic>
          <p:nvPicPr>
            <p:cNvPr id="28" name="27 Imagen" descr="Wwww.jp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1774372"/>
              <a:ext cx="396000" cy="39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22 Imagen" descr="PNA Party (Mexico).sv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7558" y="1806475"/>
              <a:ext cx="360000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Picture 2"/>
            <p:cNvPicPr preferRelativeResize="0"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216" y="1772816"/>
              <a:ext cx="396000" cy="3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9 Imagen"/>
            <p:cNvPicPr preferRelativeResize="0">
              <a:picLocks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9" b="-59"/>
            <a:stretch/>
          </p:blipFill>
          <p:spPr>
            <a:xfrm>
              <a:off x="5922128" y="1376816"/>
              <a:ext cx="396000" cy="396000"/>
            </a:xfrm>
            <a:prstGeom prst="rect">
              <a:avLst/>
            </a:prstGeom>
          </p:spPr>
        </p:pic>
        <p:pic>
          <p:nvPicPr>
            <p:cNvPr id="54" name="3 Imagen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6128" y="1376817"/>
              <a:ext cx="396000" cy="397556"/>
            </a:xfrm>
            <a:prstGeom prst="rect">
              <a:avLst/>
            </a:prstGeom>
          </p:spPr>
        </p:pic>
      </p:grpSp>
      <p:sp>
        <p:nvSpPr>
          <p:cNvPr id="38" name="22 Conector"/>
          <p:cNvSpPr/>
          <p:nvPr/>
        </p:nvSpPr>
        <p:spPr>
          <a:xfrm>
            <a:off x="5239365" y="2348880"/>
            <a:ext cx="196731" cy="21485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42" name="18 CuadroTexto"/>
          <p:cNvSpPr txBox="1"/>
          <p:nvPr/>
        </p:nvSpPr>
        <p:spPr>
          <a:xfrm>
            <a:off x="5436096" y="2276872"/>
            <a:ext cx="115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Candidato </a:t>
            </a:r>
          </a:p>
          <a:p>
            <a:pPr algn="ctr"/>
            <a:r>
              <a:rPr lang="es-MX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29.9%</a:t>
            </a:r>
            <a:endParaRPr lang="es-MX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3491880" y="1127149"/>
            <a:ext cx="1872208" cy="276999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rIns="36000" rtlCol="0">
            <a:spAutoFit/>
          </a:bodyPr>
          <a:lstStyle/>
          <a:p>
            <a:pPr algn="ctr"/>
            <a:r>
              <a:rPr lang="es-MX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Preferencia </a:t>
            </a:r>
            <a:r>
              <a:rPr lang="es-MX" sz="1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Efectiva</a:t>
            </a:r>
            <a:endParaRPr lang="es-MX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/>
              <a:pPr/>
              <a:t>6</a:t>
            </a:fld>
            <a:endParaRPr lang="es-MX"/>
          </a:p>
        </p:txBody>
      </p:sp>
      <p:graphicFrame>
        <p:nvGraphicFramePr>
          <p:cNvPr id="5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5023629"/>
              </p:ext>
            </p:extLst>
          </p:nvPr>
        </p:nvGraphicFramePr>
        <p:xfrm>
          <a:off x="0" y="2456305"/>
          <a:ext cx="9036496" cy="387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cxnSp>
        <p:nvCxnSpPr>
          <p:cNvPr id="43" name="42 Conector angular"/>
          <p:cNvCxnSpPr/>
          <p:nvPr/>
        </p:nvCxnSpPr>
        <p:spPr>
          <a:xfrm rot="10800000" flipV="1">
            <a:off x="2397336" y="2615238"/>
            <a:ext cx="1286217" cy="813761"/>
          </a:xfrm>
          <a:prstGeom prst="bentConnector3">
            <a:avLst>
              <a:gd name="adj1" fmla="val 50000"/>
            </a:avLst>
          </a:prstGeom>
          <a:ln w="28575">
            <a:solidFill>
              <a:srgbClr val="0099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81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39 CuadroTexto"/>
          <p:cNvSpPr txBox="1"/>
          <p:nvPr/>
        </p:nvSpPr>
        <p:spPr>
          <a:xfrm>
            <a:off x="0" y="512966"/>
            <a:ext cx="91440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MX" sz="1600" dirty="0">
                <a:solidFill>
                  <a:srgbClr val="4BACC6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Si el día de hoy fueran las elecciones para </a:t>
            </a:r>
            <a:r>
              <a:rPr lang="es-MX" sz="1600" dirty="0">
                <a:solidFill>
                  <a:srgbClr val="C0504D">
                    <a:lumMod val="75000"/>
                  </a:srgbClr>
                </a:solidFill>
                <a:latin typeface="Arial"/>
                <a:cs typeface="Arial" panose="020B0604020202020204" pitchFamily="34" charset="0"/>
              </a:rPr>
              <a:t>Gobernador</a:t>
            </a:r>
            <a:r>
              <a:rPr lang="es-MX" sz="1600" dirty="0">
                <a:solidFill>
                  <a:srgbClr val="4BACC6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 de Veracruz ¿por cuál candidato y partido político </a:t>
            </a:r>
            <a:r>
              <a:rPr lang="es-MX" sz="1600" dirty="0">
                <a:solidFill>
                  <a:srgbClr val="C0504D">
                    <a:lumMod val="75000"/>
                  </a:srgbClr>
                </a:solidFill>
                <a:latin typeface="Arial"/>
                <a:cs typeface="Arial" panose="020B0604020202020204" pitchFamily="34" charset="0"/>
              </a:rPr>
              <a:t>votaría</a:t>
            </a:r>
            <a:r>
              <a:rPr lang="es-MX" sz="1600" dirty="0">
                <a:solidFill>
                  <a:srgbClr val="4BACC6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 usted?</a:t>
            </a:r>
          </a:p>
        </p:txBody>
      </p:sp>
      <p:sp>
        <p:nvSpPr>
          <p:cNvPr id="33" name="32 Recortar rectángulo de esquina diagonal"/>
          <p:cNvSpPr/>
          <p:nvPr/>
        </p:nvSpPr>
        <p:spPr>
          <a:xfrm>
            <a:off x="2417466" y="91430"/>
            <a:ext cx="4170758" cy="385242"/>
          </a:xfrm>
          <a:prstGeom prst="snip2DiagRect">
            <a:avLst>
              <a:gd name="adj1" fmla="val 50000"/>
              <a:gd name="adj2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prstClr val="whit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PROCESO ELECTORAL - Precisiones</a:t>
            </a:r>
            <a:endParaRPr lang="es-MX" b="1" dirty="0">
              <a:solidFill>
                <a:prstClr val="white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3491880" y="1127149"/>
            <a:ext cx="2160312" cy="438582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rIns="36000" rtlCol="0">
            <a:spAutoFit/>
          </a:bodyPr>
          <a:lstStyle/>
          <a:p>
            <a:pPr algn="ctr"/>
            <a:r>
              <a:rPr lang="es-MX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Preferencia </a:t>
            </a:r>
            <a:r>
              <a:rPr lang="es-MX" sz="1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Efectiva</a:t>
            </a:r>
          </a:p>
          <a:p>
            <a:pPr algn="ctr"/>
            <a:r>
              <a:rPr lang="es-MX" sz="105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(Intervalos de Confianza al 95%)</a:t>
            </a:r>
            <a:endParaRPr lang="es-MX" sz="105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/>
              <a:pPr/>
              <a:t>7</a:t>
            </a:fld>
            <a:endParaRPr lang="es-MX"/>
          </a:p>
        </p:txBody>
      </p:sp>
      <p:graphicFrame>
        <p:nvGraphicFramePr>
          <p:cNvPr id="25" name="2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636412"/>
              </p:ext>
            </p:extLst>
          </p:nvPr>
        </p:nvGraphicFramePr>
        <p:xfrm>
          <a:off x="35497" y="5400640"/>
          <a:ext cx="8496943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marL="36000"/>
                      <a:r>
                        <a:rPr lang="es-MX" sz="1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Inferior</a:t>
                      </a:r>
                      <a:endParaRPr lang="es-MX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32.2%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0.4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22.2%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2311">
                <a:tc>
                  <a:txBody>
                    <a:bodyPr/>
                    <a:lstStyle/>
                    <a:p>
                      <a:pPr marL="36000"/>
                      <a:r>
                        <a:rPr lang="es-MX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Superior</a:t>
                      </a:r>
                      <a:endParaRPr lang="es-MX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38.9%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34.3%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29.9%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08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6" name="25 Imagen" descr="Resultado de imagen para Miguel Ángel Yunes Linare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581128"/>
            <a:ext cx="648000" cy="648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7" name="26 Imagen" descr="https://corporacioncomunicativaojeda.files.wordpress.com/2016/01/hector-yunes-landa.jpg?w=78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581128"/>
            <a:ext cx="648000" cy="648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9" name="28 Imagen" descr="Resultado de imagen para ARMANDO MENDEZ DE LA LUZ CANDIDATO A VERACRUZ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5" r="9565"/>
          <a:stretch/>
        </p:blipFill>
        <p:spPr bwMode="auto">
          <a:xfrm>
            <a:off x="3635896" y="4581200"/>
            <a:ext cx="648000" cy="648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29 Imagen" descr="http://sil.gobernacion.gob.mx/Archivos/Fotos/921955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81128"/>
            <a:ext cx="648000" cy="648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1" name="30 Imagen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5" r="18374"/>
          <a:stretch/>
        </p:blipFill>
        <p:spPr bwMode="auto">
          <a:xfrm>
            <a:off x="5652192" y="4581128"/>
            <a:ext cx="648000" cy="648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4" descr="almh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581200"/>
            <a:ext cx="648000" cy="648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33 Imagen" descr="Resultado de imagen para Juan Bueno Torio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581200"/>
            <a:ext cx="648000" cy="648000"/>
          </a:xfrm>
          <a:prstGeom prst="ellipse">
            <a:avLst/>
          </a:prstGeom>
          <a:noFill/>
          <a:ln>
            <a:noFill/>
          </a:ln>
        </p:spPr>
      </p:pic>
      <p:graphicFrame>
        <p:nvGraphicFramePr>
          <p:cNvPr id="15" name="3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4259738"/>
              </p:ext>
            </p:extLst>
          </p:nvPr>
        </p:nvGraphicFramePr>
        <p:xfrm>
          <a:off x="395536" y="1566598"/>
          <a:ext cx="8352928" cy="336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66570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39 CuadroTexto"/>
          <p:cNvSpPr txBox="1"/>
          <p:nvPr/>
        </p:nvSpPr>
        <p:spPr>
          <a:xfrm>
            <a:off x="0" y="512966"/>
            <a:ext cx="91440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MX" sz="1600" dirty="0">
                <a:solidFill>
                  <a:srgbClr val="4BACC6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Si el día de hoy fueran las elecciones para </a:t>
            </a:r>
            <a:r>
              <a:rPr lang="es-MX" sz="1600" dirty="0">
                <a:solidFill>
                  <a:srgbClr val="C0504D">
                    <a:lumMod val="75000"/>
                  </a:srgbClr>
                </a:solidFill>
                <a:latin typeface="Arial"/>
                <a:cs typeface="Arial" panose="020B0604020202020204" pitchFamily="34" charset="0"/>
              </a:rPr>
              <a:t>Gobernador</a:t>
            </a:r>
            <a:r>
              <a:rPr lang="es-MX" sz="1600" dirty="0">
                <a:solidFill>
                  <a:srgbClr val="4BACC6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 de Veracruz ¿por cuál candidato y partido político </a:t>
            </a:r>
            <a:r>
              <a:rPr lang="es-MX" sz="1600" dirty="0">
                <a:solidFill>
                  <a:srgbClr val="C0504D">
                    <a:lumMod val="75000"/>
                  </a:srgbClr>
                </a:solidFill>
                <a:latin typeface="Arial"/>
                <a:cs typeface="Arial" panose="020B0604020202020204" pitchFamily="34" charset="0"/>
              </a:rPr>
              <a:t>votaría</a:t>
            </a:r>
            <a:r>
              <a:rPr lang="es-MX" sz="1600" dirty="0">
                <a:solidFill>
                  <a:srgbClr val="4BACC6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 usted?</a:t>
            </a: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28" y="1124744"/>
            <a:ext cx="1076804" cy="11787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17 Conector"/>
          <p:cNvSpPr/>
          <p:nvPr/>
        </p:nvSpPr>
        <p:spPr>
          <a:xfrm>
            <a:off x="1259632" y="1793028"/>
            <a:ext cx="196731" cy="21485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41" name="32 Imagen" descr="https://corporacioncomunicativaojeda.files.wordpress.com/2016/01/hector-yunes-landa.jpg?w=78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551" y="1649251"/>
            <a:ext cx="1445094" cy="13014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4" name="43 Conector recto de flecha"/>
          <p:cNvCxnSpPr/>
          <p:nvPr/>
        </p:nvCxnSpPr>
        <p:spPr>
          <a:xfrm>
            <a:off x="683568" y="2294585"/>
            <a:ext cx="0" cy="354245"/>
          </a:xfrm>
          <a:prstGeom prst="straightConnector1">
            <a:avLst/>
          </a:prstGeom>
          <a:ln w="28575">
            <a:solidFill>
              <a:srgbClr val="0033CC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18 CuadroTexto"/>
          <p:cNvSpPr txBox="1"/>
          <p:nvPr/>
        </p:nvSpPr>
        <p:spPr>
          <a:xfrm>
            <a:off x="1446325" y="1773977"/>
            <a:ext cx="115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Candidato </a:t>
            </a:r>
          </a:p>
          <a:p>
            <a:pPr algn="ctr"/>
            <a:r>
              <a:rPr lang="es-MX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28.0%</a:t>
            </a:r>
            <a:endParaRPr lang="es-MX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45 Grupo"/>
          <p:cNvGrpSpPr/>
          <p:nvPr/>
        </p:nvGrpSpPr>
        <p:grpSpPr>
          <a:xfrm>
            <a:off x="1439696" y="1268765"/>
            <a:ext cx="792000" cy="396001"/>
            <a:chOff x="222404" y="3295404"/>
            <a:chExt cx="564206" cy="319734"/>
          </a:xfrm>
        </p:grpSpPr>
        <p:pic>
          <p:nvPicPr>
            <p:cNvPr id="47" name="12 Imagen" descr="PAN.png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2404" y="3295404"/>
              <a:ext cx="282103" cy="319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47 Imagen" descr="PRD.png"/>
            <p:cNvPicPr preferRelativeResize="0"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4507" y="3295404"/>
              <a:ext cx="282103" cy="319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3" name="32 Recortar rectángulo de esquina diagonal"/>
          <p:cNvSpPr/>
          <p:nvPr/>
        </p:nvSpPr>
        <p:spPr>
          <a:xfrm>
            <a:off x="1979712" y="91430"/>
            <a:ext cx="4608512" cy="385242"/>
          </a:xfrm>
          <a:prstGeom prst="snip2DiagRect">
            <a:avLst>
              <a:gd name="adj1" fmla="val 50000"/>
              <a:gd name="adj2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prstClr val="whit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PROCESO ELECTORAL – Preferencia Bruta</a:t>
            </a:r>
            <a:endParaRPr lang="es-MX" b="1" dirty="0">
              <a:solidFill>
                <a:prstClr val="white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5513385" y="1415205"/>
            <a:ext cx="1198658" cy="793556"/>
            <a:chOff x="5317558" y="1376816"/>
            <a:chExt cx="1198658" cy="793556"/>
          </a:xfrm>
        </p:grpSpPr>
        <p:pic>
          <p:nvPicPr>
            <p:cNvPr id="28" name="27 Imagen" descr="Wwww.jp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1774372"/>
              <a:ext cx="396000" cy="39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22 Imagen" descr="PNA Party (Mexico).sv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7558" y="1806475"/>
              <a:ext cx="360000" cy="360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Picture 2"/>
            <p:cNvPicPr preferRelativeResize="0">
              <a:picLocks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216" y="1772816"/>
              <a:ext cx="396000" cy="3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9 Imagen"/>
            <p:cNvPicPr preferRelativeResize="0">
              <a:picLocks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9" b="-59"/>
            <a:stretch/>
          </p:blipFill>
          <p:spPr>
            <a:xfrm>
              <a:off x="5922128" y="1376816"/>
              <a:ext cx="396000" cy="396000"/>
            </a:xfrm>
            <a:prstGeom prst="rect">
              <a:avLst/>
            </a:prstGeom>
          </p:spPr>
        </p:pic>
        <p:pic>
          <p:nvPicPr>
            <p:cNvPr id="54" name="3 Imagen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6128" y="1376817"/>
              <a:ext cx="396000" cy="397556"/>
            </a:xfrm>
            <a:prstGeom prst="rect">
              <a:avLst/>
            </a:prstGeom>
          </p:spPr>
        </p:pic>
      </p:grpSp>
      <p:graphicFrame>
        <p:nvGraphicFramePr>
          <p:cNvPr id="5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2135629"/>
              </p:ext>
            </p:extLst>
          </p:nvPr>
        </p:nvGraphicFramePr>
        <p:xfrm>
          <a:off x="-15403" y="2456305"/>
          <a:ext cx="9036496" cy="387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8" name="22 Conector"/>
          <p:cNvSpPr/>
          <p:nvPr/>
        </p:nvSpPr>
        <p:spPr>
          <a:xfrm>
            <a:off x="5239365" y="2348880"/>
            <a:ext cx="196731" cy="214850"/>
          </a:xfrm>
          <a:prstGeom prst="flowChartConnector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42" name="18 CuadroTexto"/>
          <p:cNvSpPr txBox="1"/>
          <p:nvPr/>
        </p:nvSpPr>
        <p:spPr>
          <a:xfrm>
            <a:off x="5436096" y="2276872"/>
            <a:ext cx="115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200" b="1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Candidato </a:t>
            </a:r>
          </a:p>
          <a:p>
            <a:pPr algn="ctr"/>
            <a:r>
              <a:rPr lang="es-MX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23.6%</a:t>
            </a:r>
            <a:endParaRPr lang="es-MX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42 Conector angular"/>
          <p:cNvCxnSpPr/>
          <p:nvPr/>
        </p:nvCxnSpPr>
        <p:spPr>
          <a:xfrm rot="10800000" flipV="1">
            <a:off x="1763689" y="2708338"/>
            <a:ext cx="1939993" cy="720662"/>
          </a:xfrm>
          <a:prstGeom prst="bentConnector3">
            <a:avLst>
              <a:gd name="adj1" fmla="val 50000"/>
            </a:avLst>
          </a:prstGeom>
          <a:ln w="28575">
            <a:solidFill>
              <a:srgbClr val="0099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56 CuadroTexto"/>
          <p:cNvSpPr txBox="1"/>
          <p:nvPr/>
        </p:nvSpPr>
        <p:spPr>
          <a:xfrm>
            <a:off x="3563888" y="1127149"/>
            <a:ext cx="1800200" cy="276999"/>
          </a:xfrm>
          <a:prstGeom prst="rect">
            <a:avLst/>
          </a:prstGeom>
          <a:solidFill>
            <a:schemeClr val="accent1"/>
          </a:solidFill>
        </p:spPr>
        <p:txBody>
          <a:bodyPr wrap="square" lIns="36000" rIns="36000" rtlCol="0">
            <a:spAutoFit/>
          </a:bodyPr>
          <a:lstStyle/>
          <a:p>
            <a:pPr algn="ctr"/>
            <a:r>
              <a:rPr lang="es-MX" sz="12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Preferencia </a:t>
            </a:r>
            <a:r>
              <a:rPr lang="es-MX" sz="1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Bruta</a:t>
            </a:r>
            <a:endParaRPr lang="es-MX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/>
              <a:pPr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073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39 CuadroTexto"/>
          <p:cNvSpPr txBox="1"/>
          <p:nvPr/>
        </p:nvSpPr>
        <p:spPr>
          <a:xfrm>
            <a:off x="0" y="512966"/>
            <a:ext cx="91440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s-MX" sz="1600" dirty="0">
                <a:solidFill>
                  <a:srgbClr val="4BACC6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Si el día de hoy fueran las elecciones para </a:t>
            </a:r>
            <a:r>
              <a:rPr lang="es-MX" sz="1600" dirty="0">
                <a:solidFill>
                  <a:srgbClr val="C0504D">
                    <a:lumMod val="75000"/>
                  </a:srgbClr>
                </a:solidFill>
                <a:latin typeface="Arial"/>
                <a:cs typeface="Arial" panose="020B0604020202020204" pitchFamily="34" charset="0"/>
              </a:rPr>
              <a:t>Gobernador</a:t>
            </a:r>
            <a:r>
              <a:rPr lang="es-MX" sz="1600" dirty="0">
                <a:solidFill>
                  <a:srgbClr val="4BACC6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 de Veracruz ¿por cuál candidato y partido político </a:t>
            </a:r>
            <a:r>
              <a:rPr lang="es-MX" sz="1600" dirty="0">
                <a:solidFill>
                  <a:srgbClr val="C0504D">
                    <a:lumMod val="75000"/>
                  </a:srgbClr>
                </a:solidFill>
                <a:latin typeface="Arial"/>
                <a:cs typeface="Arial" panose="020B0604020202020204" pitchFamily="34" charset="0"/>
              </a:rPr>
              <a:t>votaría</a:t>
            </a:r>
            <a:r>
              <a:rPr lang="es-MX" sz="1600" dirty="0">
                <a:solidFill>
                  <a:srgbClr val="4BACC6">
                    <a:lumMod val="50000"/>
                  </a:srgbClr>
                </a:solidFill>
                <a:latin typeface="Arial"/>
                <a:cs typeface="Arial" panose="020B0604020202020204" pitchFamily="34" charset="0"/>
              </a:rPr>
              <a:t> usted?</a:t>
            </a:r>
          </a:p>
        </p:txBody>
      </p:sp>
      <p:sp>
        <p:nvSpPr>
          <p:cNvPr id="33" name="32 Recortar rectángulo de esquina diagonal"/>
          <p:cNvSpPr/>
          <p:nvPr/>
        </p:nvSpPr>
        <p:spPr>
          <a:xfrm>
            <a:off x="2417466" y="91430"/>
            <a:ext cx="4170758" cy="385242"/>
          </a:xfrm>
          <a:prstGeom prst="snip2DiagRect">
            <a:avLst>
              <a:gd name="adj1" fmla="val 50000"/>
              <a:gd name="adj2" fmla="val 1666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prstClr val="white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PROCESO ELECTORAL - Perfiles</a:t>
            </a:r>
            <a:endParaRPr lang="es-MX" b="1" dirty="0">
              <a:solidFill>
                <a:prstClr val="white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C4ED-AF0F-4F06-986A-EBBF89CCA6D6}" type="slidenum">
              <a:rPr lang="es-MX" smtClean="0"/>
              <a:pPr/>
              <a:t>9</a:t>
            </a:fld>
            <a:endParaRPr lang="es-MX"/>
          </a:p>
        </p:txBody>
      </p:sp>
      <p:sp>
        <p:nvSpPr>
          <p:cNvPr id="58" name="57 CuadroTexto"/>
          <p:cNvSpPr txBox="1"/>
          <p:nvPr/>
        </p:nvSpPr>
        <p:spPr>
          <a:xfrm>
            <a:off x="323689" y="1135777"/>
            <a:ext cx="1836064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36000" rIns="36000" rtlCol="0">
            <a:spAutoFit/>
          </a:bodyPr>
          <a:lstStyle/>
          <a:p>
            <a:pPr algn="ctr"/>
            <a:r>
              <a:rPr lang="es-MX" sz="1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Preferencia  Efectiva¹</a:t>
            </a:r>
            <a:endParaRPr lang="es-MX" sz="12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-73841" y="6099936"/>
            <a:ext cx="7490287" cy="2265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72000" tIns="36000" rIns="72000" bIns="36000" rtlCol="0" anchor="ctr" anchorCtr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s-MX" sz="900" b="1" dirty="0">
                <a:solidFill>
                  <a:srgbClr val="00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¹ La Preferencia Efectiva excluye respuestas de los informantes, como “ninguno”, “no sabe” y “no respuesta”</a:t>
            </a:r>
          </a:p>
        </p:txBody>
      </p:sp>
      <p:graphicFrame>
        <p:nvGraphicFramePr>
          <p:cNvPr id="60" name="5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321597"/>
              </p:ext>
            </p:extLst>
          </p:nvPr>
        </p:nvGraphicFramePr>
        <p:xfrm>
          <a:off x="194970" y="1340768"/>
          <a:ext cx="8895624" cy="4801389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3600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27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741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8144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68671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3204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81249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dirty="0" smtClean="0">
                          <a:solidFill>
                            <a:schemeClr val="tx1"/>
                          </a:solidFill>
                        </a:rPr>
                        <a:t>Características de los</a:t>
                      </a:r>
                      <a:r>
                        <a:rPr lang="es-MX" sz="1200" b="1" baseline="0" dirty="0" smtClean="0">
                          <a:solidFill>
                            <a:schemeClr val="tx1"/>
                          </a:solidFill>
                        </a:rPr>
                        <a:t> informantes</a:t>
                      </a:r>
                      <a:endParaRPr lang="es-MX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28800" marB="288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18000" marB="180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s-MX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8800" marB="288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s-MX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8800" marB="288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s-MX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8800" marB="288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8800" marB="288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8800" marB="288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8800" marB="288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marL="36000" marR="36000" marT="28800" marB="288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Otro</a:t>
                      </a:r>
                      <a:r>
                        <a:rPr lang="es-MX" sz="11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candidato/ partido</a:t>
                      </a:r>
                      <a:endParaRPr lang="es-MX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8800" marB="288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1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36000" marR="36000" marT="28800" marB="288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3653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28800" marB="2880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8800" marB="288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8800" marB="288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8800" marB="288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8800" marB="288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1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8800" marB="288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8800" marB="288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INDEPEN-DIENTE</a:t>
                      </a:r>
                    </a:p>
                  </a:txBody>
                  <a:tcPr marL="36000" marR="36000" marT="28800" marB="288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8800" marB="288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28800" marB="2880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0803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Tipo de informante</a:t>
                      </a:r>
                    </a:p>
                  </a:txBody>
                  <a:tcPr marL="36000" marR="36000" marT="28800" marB="28800" vert="vert27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Hombres 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jóvenes 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18 a 39 años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0622">
                <a:tc vMerge="1">
                  <a:txBody>
                    <a:bodyPr/>
                    <a:lstStyle/>
                    <a:p>
                      <a:pPr marL="177800" indent="-177800"/>
                      <a:endParaRPr lang="es-MX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3200" marB="432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Hombres maduros de 40 y más  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1426">
                <a:tc vMerge="1">
                  <a:txBody>
                    <a:bodyPr/>
                    <a:lstStyle/>
                    <a:p>
                      <a:pPr marL="177800" indent="-177800"/>
                      <a:endParaRPr lang="es-MX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3200" marB="432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Mujeres 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jóvenes </a:t>
                      </a:r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18 a 39 años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6024">
                <a:tc vMerge="1">
                  <a:txBody>
                    <a:bodyPr/>
                    <a:lstStyle/>
                    <a:p>
                      <a:pPr marL="177800" indent="-177800"/>
                      <a:endParaRPr lang="es-MX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3200" marB="432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Mujeres maduras de 40 y más  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2754">
                <a:tc rowSpan="5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Votó</a:t>
                      </a:r>
                      <a:r>
                        <a:rPr lang="es-MX" sz="1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en 2010</a:t>
                      </a:r>
                      <a:endParaRPr lang="es-MX" sz="10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vert="vert27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 / PANAL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6523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3200" marB="432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 / PVEM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2754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3200" marB="432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PRD / PT / 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CONVERGENCIA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2754">
                <a:tc vMerge="1">
                  <a:txBody>
                    <a:bodyPr/>
                    <a:lstStyle/>
                    <a:p>
                      <a:pPr marL="177800" marR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1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3200" marB="432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Candidatos </a:t>
                      </a: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registrados/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7815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0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vert="vert27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Votos nulos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2754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Nivel</a:t>
                      </a:r>
                      <a:r>
                        <a:rPr lang="es-MX" sz="10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Socioeconómico</a:t>
                      </a:r>
                      <a:endParaRPr lang="es-MX" sz="10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28800" marB="28800" vert="vert27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A/B C+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 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2754">
                <a:tc vMerge="1">
                  <a:txBody>
                    <a:bodyPr/>
                    <a:lstStyle/>
                    <a:p>
                      <a:pPr marL="177800" indent="-177800" algn="l"/>
                      <a:endParaRPr lang="es-MX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3200" marB="432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C/C-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275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D+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2754">
                <a:tc vMerge="1">
                  <a:txBody>
                    <a:bodyPr/>
                    <a:lstStyle/>
                    <a:p>
                      <a:pPr marL="177800" indent="-177800" algn="l"/>
                      <a:endParaRPr lang="es-MX" sz="11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43200" marB="4320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D/E</a:t>
                      </a: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275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36000" marR="3600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6000" algn="l" fontAlgn="ctr"/>
                      <a:endParaRPr lang="es-MX" sz="900" b="0" i="0" u="none" strike="noStrike" dirty="0">
                        <a:solidFill>
                          <a:srgbClr val="000000"/>
                        </a:solidFill>
                        <a:effectLst/>
                        <a:latin typeface="Khmer UI"/>
                      </a:endParaRPr>
                    </a:p>
                  </a:txBody>
                  <a:tcPr marL="9525" marR="9525" marT="9525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4%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s-MX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0" marB="0"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EE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pic>
        <p:nvPicPr>
          <p:cNvPr id="61" name="60 Imagen" descr="Resultado de imagen para Miguel Ángel Yunes Linare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407" y="1268760"/>
            <a:ext cx="648000" cy="648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2" name="61 Imagen" descr="https://corporacioncomunicativaojeda.files.wordpress.com/2016/01/hector-yunes-landa.jpg?w=78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37" y="1268760"/>
            <a:ext cx="648000" cy="648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3" name="62 Imagen" descr="Resultado de imagen para ARMANDO MENDEZ DE LA LUZ CANDIDATO A VERACRUZ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5" r="9565"/>
          <a:stretch/>
        </p:blipFill>
        <p:spPr bwMode="auto">
          <a:xfrm>
            <a:off x="5148064" y="1268760"/>
            <a:ext cx="648000" cy="648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63 Imagen" descr="http://sil.gobernacion.gob.mx/Archivos/Fotos/921955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38" y="1268760"/>
            <a:ext cx="648000" cy="648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65" name="64 Imagen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5" r="18374"/>
          <a:stretch/>
        </p:blipFill>
        <p:spPr bwMode="auto">
          <a:xfrm>
            <a:off x="6588224" y="1340768"/>
            <a:ext cx="648000" cy="648000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6" name="65 Grupo"/>
          <p:cNvGrpSpPr/>
          <p:nvPr/>
        </p:nvGrpSpPr>
        <p:grpSpPr>
          <a:xfrm>
            <a:off x="2681881" y="2104083"/>
            <a:ext cx="660803" cy="324000"/>
            <a:chOff x="105104" y="3295403"/>
            <a:chExt cx="840780" cy="387260"/>
          </a:xfrm>
        </p:grpSpPr>
        <p:pic>
          <p:nvPicPr>
            <p:cNvPr id="67" name="12 Imagen" descr="PAN.png"/>
            <p:cNvPicPr/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05104" y="3295403"/>
              <a:ext cx="412245" cy="387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67 Imagen" descr="PRD.png"/>
            <p:cNvPicPr/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33639" y="3295403"/>
              <a:ext cx="412245" cy="387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9" name="68 Imagen" descr="MC.jpg"/>
          <p:cNvPicPr preferRelativeResize="0">
            <a:picLocks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112" y="2060848"/>
            <a:ext cx="324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2"/>
          <p:cNvPicPr preferRelativeResize="0"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208" y="2060848"/>
            <a:ext cx="61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3"/>
          <p:cNvPicPr preferRelativeResize="0"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272" y="2060848"/>
            <a:ext cx="324000" cy="3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4" descr="almh"/>
          <p:cNvPicPr preferRelativeResize="0"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040" y="1268760"/>
            <a:ext cx="648000" cy="6480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irc_mi" descr="http://2.bp.blogspot.com/-OA5ey_qwbmE/Uaj6Xi5Z4JI/AAAAAAABzXE/6LazrtyQ6a0/s1600/Logotipo-Oficial-del-PT-Partido-del-Trabajo-M%C3%A9xico.png">
            <a:hlinkClick r:id="rId13"/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40" y="2060848"/>
            <a:ext cx="324000" cy="324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" name="73 Grupo"/>
          <p:cNvGrpSpPr/>
          <p:nvPr/>
        </p:nvGrpSpPr>
        <p:grpSpPr>
          <a:xfrm>
            <a:off x="3401961" y="1916832"/>
            <a:ext cx="972072" cy="664252"/>
            <a:chOff x="5353558" y="1394175"/>
            <a:chExt cx="972072" cy="664252"/>
          </a:xfrm>
        </p:grpSpPr>
        <p:pic>
          <p:nvPicPr>
            <p:cNvPr id="75" name="74 Imagen" descr="Wwww.jpg"/>
            <p:cNvPicPr/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7558" y="1734427"/>
              <a:ext cx="324000" cy="32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22 Imagen" descr="PNA Party (Mexico).svg"/>
            <p:cNvPicPr/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3558" y="1734427"/>
              <a:ext cx="324000" cy="32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Picture 2"/>
            <p:cNvPicPr preferRelativeResize="0">
              <a:picLocks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1630" y="1734427"/>
              <a:ext cx="324000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" name="9 Imagen"/>
            <p:cNvPicPr preferRelativeResize="0">
              <a:picLocks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59" b="-59"/>
            <a:stretch/>
          </p:blipFill>
          <p:spPr>
            <a:xfrm>
              <a:off x="5784266" y="1394175"/>
              <a:ext cx="324000" cy="324000"/>
            </a:xfrm>
            <a:prstGeom prst="rect">
              <a:avLst/>
            </a:prstGeom>
          </p:spPr>
        </p:pic>
        <p:pic>
          <p:nvPicPr>
            <p:cNvPr id="79" name="3 Imagen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1534" y="1410427"/>
              <a:ext cx="322732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362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2_6_2_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lantilla 2_6_2_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plantilla 2_6_2_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lantilla 2_6_2_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plantilla 2_6_2_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1918</TotalTime>
  <Words>2663</Words>
  <Application>Microsoft Macintosh PowerPoint</Application>
  <PresentationFormat>Presentación en pantalla (4:3)</PresentationFormat>
  <Paragraphs>694</Paragraphs>
  <Slides>27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27</vt:i4>
      </vt:variant>
    </vt:vector>
  </HeadingPairs>
  <TitlesOfParts>
    <vt:vector size="36" baseType="lpstr">
      <vt:lpstr>Arial Unicode MS</vt:lpstr>
      <vt:lpstr>Calibri</vt:lpstr>
      <vt:lpstr>Gisha</vt:lpstr>
      <vt:lpstr>Arial</vt:lpstr>
      <vt:lpstr>plantilla 2_6_2_</vt:lpstr>
      <vt:lpstr>2_plantilla 2_6_2_</vt:lpstr>
      <vt:lpstr>3_plantilla 2_6_2_</vt:lpstr>
      <vt:lpstr>1_plantilla 2_6_2_</vt:lpstr>
      <vt:lpstr>4_plantilla 2_6_2_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BERUMEN</dc:creator>
  <cp:lastModifiedBy>Javier Suarez Morales</cp:lastModifiedBy>
  <cp:revision>244</cp:revision>
  <dcterms:created xsi:type="dcterms:W3CDTF">2016-04-11T17:44:08Z</dcterms:created>
  <dcterms:modified xsi:type="dcterms:W3CDTF">2016-06-10T21:03:34Z</dcterms:modified>
</cp:coreProperties>
</file>