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7"/>
  </p:notesMasterIdLst>
  <p:sldIdLst>
    <p:sldId id="1526" r:id="rId2"/>
    <p:sldId id="1527" r:id="rId3"/>
    <p:sldId id="1654" r:id="rId4"/>
    <p:sldId id="1564" r:id="rId5"/>
    <p:sldId id="1565" r:id="rId6"/>
  </p:sldIdLst>
  <p:sldSz cx="9144000" cy="6858000" type="screen4x3"/>
  <p:notesSz cx="68580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99FF"/>
    <a:srgbClr val="000099"/>
    <a:srgbClr val="C0C0C0"/>
    <a:srgbClr val="993300"/>
    <a:srgbClr val="FF6600"/>
    <a:srgbClr val="CC3300"/>
    <a:srgbClr val="3333FF"/>
    <a:srgbClr val="66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3896" autoAdjust="0"/>
  </p:normalViewPr>
  <p:slideViewPr>
    <p:cSldViewPr>
      <p:cViewPr>
        <p:scale>
          <a:sx n="80" d="100"/>
          <a:sy n="80" d="100"/>
        </p:scale>
        <p:origin x="-888" y="156"/>
      </p:cViewPr>
      <p:guideLst>
        <p:guide orient="horz" pos="2160"/>
        <p:guide pos="30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86080265607824"/>
          <c:y val="2.0801158475880169E-2"/>
          <c:w val="0.67280525831706939"/>
          <c:h val="0.9522673031026152"/>
        </c:manualLayout>
      </c:layout>
      <c:barChart>
        <c:barDir val="bar"/>
        <c:grouping val="clustered"/>
        <c:varyColors val="1"/>
        <c:ser>
          <c:idx val="0"/>
          <c:order val="0"/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9166695567802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MX" sz="7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31-50 AÑOS</c:v>
                </c:pt>
                <c:pt idx="1">
                  <c:v>18-30 AÑOS</c:v>
                </c:pt>
                <c:pt idx="2">
                  <c:v>MAS DE 50 AÑOS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42.063492063492063</c:v>
                </c:pt>
                <c:pt idx="1">
                  <c:v>38.888888888888886</c:v>
                </c:pt>
                <c:pt idx="2">
                  <c:v>19.047619047619047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2637056"/>
        <c:axId val="52642944"/>
      </c:barChart>
      <c:catAx>
        <c:axId val="526370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s-MX" sz="700"/>
            </a:pPr>
            <a:endParaRPr lang="es-MX"/>
          </a:p>
        </c:txPr>
        <c:crossAx val="5264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642944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52637056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8"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919217658391504"/>
          <c:y val="2.386641813787678E-2"/>
          <c:w val="0.46305740249401744"/>
          <c:h val="0.95226730310261343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33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C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6"/>
            <c:invertIfNegative val="0"/>
            <c:bubble3D val="0"/>
            <c:spPr>
              <a:solidFill>
                <a:srgbClr val="66FFFF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1.3030682223326285E-3"/>
                  <c:y val="2.580749413524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/>
              <a:lstStyle/>
              <a:p>
                <a:pPr>
                  <a:defRPr sz="7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ANDRES MANUEL LOPEZ OBRADOR (MORENA-PT)</c:v>
                </c:pt>
                <c:pt idx="1">
                  <c:v>NINGUNO</c:v>
                </c:pt>
                <c:pt idx="2">
                  <c:v>RICARDO ANAYA (PAN-PRD-MC)</c:v>
                </c:pt>
                <c:pt idx="3">
                  <c:v>JOSE ANTONIO MEADE K (PRI-VERDE)</c:v>
                </c:pt>
                <c:pt idx="4">
                  <c:v>MARGARIZA ZAVALA-INDEPENDIENTE</c:v>
                </c:pt>
                <c:pt idx="5">
                  <c:v>JAIME RODRIGUEZ "EL BRONCO"-INDEPENDIENTE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47.222222222222221</c:v>
                </c:pt>
                <c:pt idx="1">
                  <c:v>33.730158730158728</c:v>
                </c:pt>
                <c:pt idx="2">
                  <c:v>7.1428571428571432</c:v>
                </c:pt>
                <c:pt idx="3">
                  <c:v>5.5555555555555554</c:v>
                </c:pt>
                <c:pt idx="4">
                  <c:v>4.3650793650793647</c:v>
                </c:pt>
                <c:pt idx="5">
                  <c:v>1.9841269841269842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314304"/>
        <c:axId val="55315840"/>
      </c:barChart>
      <c:catAx>
        <c:axId val="553143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700"/>
            </a:pPr>
            <a:endParaRPr lang="es-MX"/>
          </a:p>
        </c:txPr>
        <c:crossAx val="5531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315840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5531430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239820882979072"/>
          <c:y val="2.386641813787678E-2"/>
          <c:w val="0.44985128427106502"/>
          <c:h val="0.95226730310261343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33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5"/>
            <c:invertIfNegative val="0"/>
            <c:bubble3D val="0"/>
            <c:spPr>
              <a:solidFill>
                <a:srgbClr val="66FFFF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1.3030682223326285E-3"/>
                  <c:y val="2.580749413524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/>
              <a:lstStyle/>
              <a:p>
                <a:pPr>
                  <a:defRPr sz="7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ANDRES MANUEL LOPEZ OBRADOR (MORENA-PT)</c:v>
                </c:pt>
                <c:pt idx="1">
                  <c:v>RICARDO ANAYA (PAN-PRD-MC)</c:v>
                </c:pt>
                <c:pt idx="2">
                  <c:v>JOSE ANTONIO MEADE K (PRI-VERDE)</c:v>
                </c:pt>
                <c:pt idx="3">
                  <c:v>MARGARIZA ZAVALA-INDEPENDIENTE</c:v>
                </c:pt>
                <c:pt idx="4">
                  <c:v>JAIME RODRIGUEZ "EL BRONCO"-INDEPENDIENTE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71.257485029940113</c:v>
                </c:pt>
                <c:pt idx="1">
                  <c:v>10.778443113772456</c:v>
                </c:pt>
                <c:pt idx="2">
                  <c:v>8.3832335329341312</c:v>
                </c:pt>
                <c:pt idx="3">
                  <c:v>6.5868263473053892</c:v>
                </c:pt>
                <c:pt idx="4">
                  <c:v>2.9940119760479043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1309568"/>
        <c:axId val="71311360"/>
      </c:barChart>
      <c:catAx>
        <c:axId val="713095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700"/>
            </a:pPr>
            <a:endParaRPr lang="es-MX"/>
          </a:p>
        </c:txPr>
        <c:crossAx val="71311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311360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7130956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919217658391504"/>
          <c:y val="2.386641813787678E-2"/>
          <c:w val="0.30634578524362255"/>
          <c:h val="0.95226730310261343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33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C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6"/>
            <c:invertIfNegative val="0"/>
            <c:bubble3D val="0"/>
            <c:spPr>
              <a:solidFill>
                <a:srgbClr val="66FFFF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1.3030682223326285E-3"/>
                  <c:y val="2.580749413524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/>
              <a:lstStyle/>
              <a:p>
                <a:pPr>
                  <a:defRPr sz="7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NINGUNO</c:v>
                </c:pt>
                <c:pt idx="1">
                  <c:v>CUITLAHUAC GARCIA- MORENA-PT</c:v>
                </c:pt>
                <c:pt idx="2">
                  <c:v>MIGUEL ANGEL YUNES MARQUEZ (CHIQUIYUNES)-PAN-PRD</c:v>
                </c:pt>
                <c:pt idx="3">
                  <c:v>JOSE YUNES ZORRILLA PRI-VERDE</c:v>
                </c:pt>
                <c:pt idx="4">
                  <c:v>OTRO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39.682539682539684</c:v>
                </c:pt>
                <c:pt idx="1">
                  <c:v>38.492063492063494</c:v>
                </c:pt>
                <c:pt idx="2">
                  <c:v>12.698412698412698</c:v>
                </c:pt>
                <c:pt idx="3">
                  <c:v>5.1587301587301591</c:v>
                </c:pt>
                <c:pt idx="4">
                  <c:v>3.9682539682539684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1339008"/>
        <c:axId val="71340800"/>
      </c:barChart>
      <c:catAx>
        <c:axId val="713390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700"/>
            </a:pPr>
            <a:endParaRPr lang="es-MX"/>
          </a:p>
        </c:txPr>
        <c:crossAx val="71340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340800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7133900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239820882979072"/>
          <c:y val="2.386641813787678E-2"/>
          <c:w val="0.44985128427106502"/>
          <c:h val="0.95226730310261343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33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6699FF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5"/>
            <c:invertIfNegative val="0"/>
            <c:bubble3D val="0"/>
            <c:spPr>
              <a:solidFill>
                <a:srgbClr val="66FFFF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1.3030682223326285E-3"/>
                  <c:y val="2.580749413524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CUITLAHUAC GARCIA- MORENA-PT</c:v>
                </c:pt>
                <c:pt idx="1">
                  <c:v>MIGUEL ANGEL YUNES MARQUEZ (CHIQUIYUNES)-PAN-PRD</c:v>
                </c:pt>
                <c:pt idx="2">
                  <c:v>JOSE YUNES ZORRILLA PRI-VERDE</c:v>
                </c:pt>
                <c:pt idx="3">
                  <c:v>OTRO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63.815789473684212</c:v>
                </c:pt>
                <c:pt idx="1">
                  <c:v>21.05263157894737</c:v>
                </c:pt>
                <c:pt idx="2">
                  <c:v>8.5526315789473681</c:v>
                </c:pt>
                <c:pt idx="3">
                  <c:v>6.5789473684210522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4393344"/>
        <c:axId val="84395136"/>
      </c:barChart>
      <c:catAx>
        <c:axId val="843933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8439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95136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8439334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7C80"/>
              </a:solidFill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6699FF"/>
              </a:solidFill>
            </c:spPr>
          </c:dPt>
          <c:dPt>
            <c:idx val="4"/>
            <c:bubble3D val="0"/>
            <c:spPr>
              <a:solidFill>
                <a:srgbClr val="000099"/>
              </a:solidFill>
            </c:spPr>
          </c:dPt>
          <c:dLbls>
            <c:dLbl>
              <c:idx val="0"/>
              <c:layout>
                <c:manualLayout>
                  <c:x val="-0.22977590163592934"/>
                  <c:y val="3.85877607427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478380006388179"/>
                  <c:y val="-6.5173860555641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750486057104769E-2"/>
                  <c:y val="-3.272266907362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REGULAR</c:v>
                </c:pt>
                <c:pt idx="1">
                  <c:v>MALO</c:v>
                </c:pt>
                <c:pt idx="2">
                  <c:v>MUY MALO</c:v>
                </c:pt>
                <c:pt idx="3">
                  <c:v>MUY BIEN</c:v>
                </c:pt>
                <c:pt idx="4">
                  <c:v>EXCELENTE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47.465437788018434</c:v>
                </c:pt>
                <c:pt idx="1">
                  <c:v>26.728110599078342</c:v>
                </c:pt>
                <c:pt idx="2">
                  <c:v>17.05069124423963</c:v>
                </c:pt>
                <c:pt idx="3">
                  <c:v>7.8341013824884795</c:v>
                </c:pt>
                <c:pt idx="4">
                  <c:v>0.92165898617511521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9.7644966531496499E-2"/>
          <c:y val="0.78292908289204866"/>
          <c:w val="0.62282923425174985"/>
          <c:h val="0.17634927836660269"/>
        </c:manualLayout>
      </c:layout>
      <c:overlay val="0"/>
      <c:txPr>
        <a:bodyPr/>
        <a:lstStyle/>
        <a:p>
          <a:pPr>
            <a:defRPr sz="7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820471994405106E-2"/>
          <c:y val="0.12335474530736433"/>
          <c:w val="0.92074932032249879"/>
          <c:h val="0.5161719745410354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7C8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6699FF"/>
              </a:solidFill>
            </c:spPr>
          </c:dPt>
          <c:dPt>
            <c:idx val="4"/>
            <c:bubble3D val="0"/>
            <c:spPr>
              <a:solidFill>
                <a:srgbClr val="000099"/>
              </a:solidFill>
            </c:spPr>
          </c:dPt>
          <c:dLbls>
            <c:dLbl>
              <c:idx val="0"/>
              <c:layout>
                <c:manualLayout>
                  <c:x val="-0.21809632662807399"/>
                  <c:y val="3.1540632236840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439238143660897"/>
                  <c:y val="-7.1415750306761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48807817616397"/>
                  <c:y val="1.9791019918138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MUY MALO</c:v>
                </c:pt>
                <c:pt idx="1">
                  <c:v>MALO</c:v>
                </c:pt>
                <c:pt idx="2">
                  <c:v>REGULAR</c:v>
                </c:pt>
                <c:pt idx="3">
                  <c:v>MUY BIEN</c:v>
                </c:pt>
                <c:pt idx="4">
                  <c:v>EXCELENTE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46.825396825396822</c:v>
                </c:pt>
                <c:pt idx="1">
                  <c:v>24.206349206349206</c:v>
                </c:pt>
                <c:pt idx="2">
                  <c:v>21.031746031746032</c:v>
                </c:pt>
                <c:pt idx="3">
                  <c:v>7.5396825396825395</c:v>
                </c:pt>
                <c:pt idx="4">
                  <c:v>0.3968253968253968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5.1211377515758792E-2"/>
          <c:y val="0.74793329821887289"/>
          <c:w val="0.76686457036611244"/>
          <c:h val="0.20722220097045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862872350849717"/>
          <c:y val="3.437500000000001E-2"/>
          <c:w val="0.5540424913911367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Hoja1!$A$1:$A$8</c:f>
              <c:strCache>
                <c:ptCount val="8"/>
                <c:pt idx="0">
                  <c:v>TRANSPORTE</c:v>
                </c:pt>
                <c:pt idx="1">
                  <c:v>SALUD</c:v>
                </c:pt>
                <c:pt idx="2">
                  <c:v>EL CAMPO</c:v>
                </c:pt>
                <c:pt idx="3">
                  <c:v>CORRUPCION</c:v>
                </c:pt>
                <c:pt idx="4">
                  <c:v>EDUCACION</c:v>
                </c:pt>
                <c:pt idx="5">
                  <c:v>CARRETERAS Y CAMINOS</c:v>
                </c:pt>
                <c:pt idx="6">
                  <c:v>DESEMPLEO</c:v>
                </c:pt>
                <c:pt idx="7">
                  <c:v>INSEGURIDAD</c:v>
                </c:pt>
              </c:strCache>
            </c:strRef>
          </c:cat>
          <c:val>
            <c:numRef>
              <c:f>Hoja1!$B$1:$B$8</c:f>
              <c:numCache>
                <c:formatCode>0.00</c:formatCode>
                <c:ptCount val="8"/>
                <c:pt idx="0">
                  <c:v>0</c:v>
                </c:pt>
                <c:pt idx="1">
                  <c:v>0.3968253968253968</c:v>
                </c:pt>
                <c:pt idx="2">
                  <c:v>1.1904761904761905</c:v>
                </c:pt>
                <c:pt idx="3">
                  <c:v>1.5873015873015872</c:v>
                </c:pt>
                <c:pt idx="4">
                  <c:v>3.1746031746031744</c:v>
                </c:pt>
                <c:pt idx="5">
                  <c:v>5.5555555555555554</c:v>
                </c:pt>
                <c:pt idx="6">
                  <c:v>29.365079365079364</c:v>
                </c:pt>
                <c:pt idx="7">
                  <c:v>58.730158730158728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679808"/>
        <c:axId val="52681344"/>
      </c:barChart>
      <c:catAx>
        <c:axId val="52679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681344"/>
        <c:crosses val="autoZero"/>
        <c:auto val="1"/>
        <c:lblAlgn val="ctr"/>
        <c:lblOffset val="100"/>
        <c:noMultiLvlLbl val="0"/>
      </c:catAx>
      <c:valAx>
        <c:axId val="52681344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5267980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862872350849717"/>
          <c:y val="3.437500000000001E-2"/>
          <c:w val="0.36692640221637984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Hoja1!$A$1:$A$5</c:f>
              <c:strCache>
                <c:ptCount val="5"/>
                <c:pt idx="0">
                  <c:v>OTRO</c:v>
                </c:pt>
                <c:pt idx="1">
                  <c:v>LA RADIO</c:v>
                </c:pt>
                <c:pt idx="2">
                  <c:v>EL PERIODICO</c:v>
                </c:pt>
                <c:pt idx="3">
                  <c:v>LA TELEVISION</c:v>
                </c:pt>
                <c:pt idx="4">
                  <c:v>INTERNET Y REDES SOCIALES</c:v>
                </c:pt>
              </c:strCache>
            </c:strRef>
          </c:cat>
          <c:val>
            <c:numRef>
              <c:f>Hoja1!$B$1:$B$5</c:f>
              <c:numCache>
                <c:formatCode>0.00</c:formatCode>
                <c:ptCount val="5"/>
                <c:pt idx="0">
                  <c:v>0.3968253968253968</c:v>
                </c:pt>
                <c:pt idx="1">
                  <c:v>7.5396825396825395</c:v>
                </c:pt>
                <c:pt idx="2">
                  <c:v>25</c:v>
                </c:pt>
                <c:pt idx="3">
                  <c:v>28.174603174603174</c:v>
                </c:pt>
                <c:pt idx="4">
                  <c:v>38.888888888888886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939392"/>
        <c:axId val="52945280"/>
      </c:barChart>
      <c:catAx>
        <c:axId val="52939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945280"/>
        <c:crosses val="autoZero"/>
        <c:auto val="1"/>
        <c:lblAlgn val="ctr"/>
        <c:lblOffset val="100"/>
        <c:noMultiLvlLbl val="0"/>
      </c:catAx>
      <c:valAx>
        <c:axId val="52945280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5293939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err="1" smtClean="0"/>
              <a:t>Sexo</a:t>
            </a:r>
            <a:endParaRPr lang="en-US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3333FF"/>
              </a:solidFill>
            </c:spPr>
          </c:dPt>
          <c:dPt>
            <c:idx val="1"/>
            <c:bubble3D val="0"/>
            <c:spPr>
              <a:solidFill>
                <a:srgbClr val="FF7C80"/>
              </a:solidFill>
            </c:spPr>
          </c:dPt>
          <c:dLbls>
            <c:txPr>
              <a:bodyPr/>
              <a:lstStyle/>
              <a:p>
                <a:pPr>
                  <a:defRPr sz="700"/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49.206349206349209</c:v>
                </c:pt>
                <c:pt idx="1">
                  <c:v>50.793650793650791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328302352839725"/>
          <c:y val="2.3866348448687381E-2"/>
          <c:w val="0.49792306025292454"/>
          <c:h val="0.95226730310261343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C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66FFFF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4"/>
            <c:invertIfNegative val="0"/>
            <c:bubble3D val="0"/>
            <c:spPr>
              <a:solidFill>
                <a:srgbClr val="6699FF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7C80"/>
              </a:solidFill>
            </c:spPr>
          </c:dPt>
          <c:dLbls>
            <c:dLbl>
              <c:idx val="0"/>
              <c:layout>
                <c:manualLayout>
                  <c:x val="-1.0181280339144004E-2"/>
                  <c:y val="2.9407695171636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FACEBOOK</c:v>
                </c:pt>
                <c:pt idx="1">
                  <c:v>OTRA</c:v>
                </c:pt>
                <c:pt idx="2">
                  <c:v>NINGUNA</c:v>
                </c:pt>
                <c:pt idx="3">
                  <c:v>TWITTER</c:v>
                </c:pt>
                <c:pt idx="4">
                  <c:v>INSTAGRAM</c:v>
                </c:pt>
                <c:pt idx="5">
                  <c:v>SNAPCHAP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55.663430420711975</c:v>
                </c:pt>
                <c:pt idx="1">
                  <c:v>13.915857605177994</c:v>
                </c:pt>
                <c:pt idx="2">
                  <c:v>11.003236245954692</c:v>
                </c:pt>
                <c:pt idx="3">
                  <c:v>9.7087378640776691</c:v>
                </c:pt>
                <c:pt idx="4">
                  <c:v>8.7378640776699026</c:v>
                </c:pt>
                <c:pt idx="5">
                  <c:v>0.970873786407767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3053312"/>
        <c:axId val="53054848"/>
      </c:barChart>
      <c:catAx>
        <c:axId val="530533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53054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054848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5305331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328302352839725"/>
          <c:y val="2.3866348448687381E-2"/>
          <c:w val="0.49792306025292454"/>
          <c:h val="0.95226730310261343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C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6699FF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7C80"/>
              </a:solidFill>
            </c:spPr>
          </c:dPt>
          <c:dLbls>
            <c:dLbl>
              <c:idx val="0"/>
              <c:layout>
                <c:manualLayout>
                  <c:x val="-1.0181280339144004E-2"/>
                  <c:y val="2.9407695171636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FACEBOOK</c:v>
                </c:pt>
                <c:pt idx="1">
                  <c:v>OTRA</c:v>
                </c:pt>
                <c:pt idx="2">
                  <c:v>NINGUNA</c:v>
                </c:pt>
                <c:pt idx="3">
                  <c:v>INSTAGRAM</c:v>
                </c:pt>
                <c:pt idx="4">
                  <c:v>TWITTER</c:v>
                </c:pt>
                <c:pt idx="5">
                  <c:v>SNAPCHAP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67.063492063492063</c:v>
                </c:pt>
                <c:pt idx="1">
                  <c:v>18.253968253968253</c:v>
                </c:pt>
                <c:pt idx="2">
                  <c:v>13.492063492063492</c:v>
                </c:pt>
                <c:pt idx="3">
                  <c:v>0.79365079365079361</c:v>
                </c:pt>
                <c:pt idx="4">
                  <c:v>0.3968253968253968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2963200"/>
        <c:axId val="52964736"/>
      </c:barChart>
      <c:catAx>
        <c:axId val="529632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52964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964736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5296320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936396989485716"/>
          <c:y val="3.0214944810386779E-2"/>
          <c:w val="0.57671699941283716"/>
          <c:h val="0.95226730310261376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C0C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6699FF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66FFFF"/>
              </a:solidFill>
            </c:spPr>
          </c:dPt>
          <c:dLbls>
            <c:dLbl>
              <c:idx val="0"/>
              <c:layout>
                <c:manualLayout>
                  <c:x val="-1.0181280339144004E-2"/>
                  <c:y val="2.94076951716369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NINGUNO</c:v>
                </c:pt>
                <c:pt idx="1">
                  <c:v>MORENA</c:v>
                </c:pt>
                <c:pt idx="2">
                  <c:v>PRI</c:v>
                </c:pt>
                <c:pt idx="3">
                  <c:v>PAN</c:v>
                </c:pt>
                <c:pt idx="4">
                  <c:v>PRD</c:v>
                </c:pt>
                <c:pt idx="5">
                  <c:v>MOV. CIUDADANO</c:v>
                </c:pt>
                <c:pt idx="6">
                  <c:v>P. VERDE</c:v>
                </c:pt>
                <c:pt idx="7">
                  <c:v>PT</c:v>
                </c:pt>
                <c:pt idx="8">
                  <c:v>NUEVA ALIANZA</c:v>
                </c:pt>
                <c:pt idx="9">
                  <c:v>ENCUENTRO SOCIAL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63.492063492063494</c:v>
                </c:pt>
                <c:pt idx="1">
                  <c:v>19.841269841269842</c:v>
                </c:pt>
                <c:pt idx="2">
                  <c:v>6.3492063492063489</c:v>
                </c:pt>
                <c:pt idx="3">
                  <c:v>3.5714285714285716</c:v>
                </c:pt>
                <c:pt idx="4">
                  <c:v>2.7777777777777777</c:v>
                </c:pt>
                <c:pt idx="5">
                  <c:v>1.5873015873015872</c:v>
                </c:pt>
                <c:pt idx="6">
                  <c:v>0.79365079365079361</c:v>
                </c:pt>
                <c:pt idx="7">
                  <c:v>0.79365079365079361</c:v>
                </c:pt>
                <c:pt idx="8">
                  <c:v>0.3968253968253968</c:v>
                </c:pt>
                <c:pt idx="9">
                  <c:v>0.3968253968253968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3230592"/>
        <c:axId val="53236480"/>
      </c:barChart>
      <c:catAx>
        <c:axId val="532305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5323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236480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5323059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919217658391504"/>
          <c:y val="2.386641813787678E-2"/>
          <c:w val="0.37043801260553377"/>
          <c:h val="0.95226730310261343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33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C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66FFFF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1.3030682223326285E-3"/>
                  <c:y val="2.580749413524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NINGUNO</c:v>
                </c:pt>
                <c:pt idx="1">
                  <c:v>MORENA-PT</c:v>
                </c:pt>
                <c:pt idx="2">
                  <c:v>FRENTE CIUDADANO (PAN-PRD-MOV.CIUDADANO)</c:v>
                </c:pt>
                <c:pt idx="3">
                  <c:v>PRI-PARTIDO VERDE</c:v>
                </c:pt>
                <c:pt idx="4">
                  <c:v>CANDIDATO INDEPENDIENTE-JAIME RODRIGUEZ "EL BRONCO"</c:v>
                </c:pt>
                <c:pt idx="5">
                  <c:v>NUEVA ALIANZA</c:v>
                </c:pt>
                <c:pt idx="6">
                  <c:v>ENCUENTRO SOCIAL</c:v>
                </c:pt>
                <c:pt idx="7">
                  <c:v>MAGARITA ZAVALA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45.238095238095241</c:v>
                </c:pt>
                <c:pt idx="1">
                  <c:v>33.333333333333336</c:v>
                </c:pt>
                <c:pt idx="2">
                  <c:v>7.9365079365079367</c:v>
                </c:pt>
                <c:pt idx="3">
                  <c:v>7.5396825396825395</c:v>
                </c:pt>
                <c:pt idx="4">
                  <c:v>5.1587301587301591</c:v>
                </c:pt>
                <c:pt idx="5">
                  <c:v>0.3968253968253968</c:v>
                </c:pt>
                <c:pt idx="6">
                  <c:v>0.3968253968253968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251712"/>
        <c:axId val="55253248"/>
      </c:barChart>
      <c:catAx>
        <c:axId val="552517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5525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253248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55251712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239820882979072"/>
          <c:y val="2.386641813787678E-2"/>
          <c:w val="0.44985128427106502"/>
          <c:h val="0.95226730310261343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33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99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66FFFF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1.3030682223326285E-3"/>
                  <c:y val="2.5807494135240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MORENA-PT</c:v>
                </c:pt>
                <c:pt idx="1">
                  <c:v>FRENTE CIUDADANO (PAN-PRD-MOV.CIUDADANO)</c:v>
                </c:pt>
                <c:pt idx="2">
                  <c:v>PRI-PARTIDO VERDE</c:v>
                </c:pt>
                <c:pt idx="3">
                  <c:v>CANDIDATO INDEPENDIENTE-JAIME RODRIGUEZ "EL BRONCO"</c:v>
                </c:pt>
                <c:pt idx="4">
                  <c:v>NUEVA ALIANZA</c:v>
                </c:pt>
                <c:pt idx="5">
                  <c:v>ENCUENTRO SOCIAL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60.869565217391305</c:v>
                </c:pt>
                <c:pt idx="1">
                  <c:v>14.492753623188406</c:v>
                </c:pt>
                <c:pt idx="2">
                  <c:v>13.768115942028986</c:v>
                </c:pt>
                <c:pt idx="3">
                  <c:v>9.420289855072463</c:v>
                </c:pt>
                <c:pt idx="4">
                  <c:v>0.72463768115942029</c:v>
                </c:pt>
                <c:pt idx="5">
                  <c:v>0.72463768115942029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69821568"/>
        <c:axId val="69823104"/>
      </c:barChart>
      <c:catAx>
        <c:axId val="698215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69823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823104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one"/>
        <c:crossAx val="69821568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b="0" u="none"/>
            </a:lvl1pPr>
          </a:lstStyle>
          <a:p>
            <a:pPr>
              <a:defRPr/>
            </a:pPr>
            <a:fld id="{413D2E14-0B67-4587-8EE1-551FBD0CB2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03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437C1-51B1-4F2F-AFEA-1D220214FE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74662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E6079-5DDF-405C-BB53-6282755A51D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79238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E6079-5DDF-405C-BB53-6282755A51D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792381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5F583-3C8D-4CE1-89B7-5D4C7D3441F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51887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873D6-109E-4A50-B737-C1D7D2E6A21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263070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LOGOMK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17446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4388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F09FD-788E-4185-8CDD-EDAA19DAFC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2915816" y="5867980"/>
            <a:ext cx="3326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0" u="none" dirty="0" smtClean="0"/>
              <a:t>www.marketingdelgolfo.org.mx</a:t>
            </a:r>
            <a:endParaRPr lang="es-ES" sz="1800" b="0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A5BE9-121A-4045-90C8-D92A2E477F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B5995-1DB2-4EEA-8553-2B13299BA8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561975" y="26064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292AA-D2E3-4CD0-B3A6-755D52BAED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3065E-620C-4511-A9B2-FA04BF4932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262CE-A52F-47ED-9E75-1D4954B52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0B454-F19B-4351-848A-8C20F6D296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45CD-5DB2-4248-866F-6BCA4F85B8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2E6BF-FDDE-4CA0-AD53-5513702A27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BE730-A529-4089-9BE6-4B6F25F939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ED4B-1C31-443D-AB67-295B277CA4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3BCB8-12CD-40C1-88A1-5EDCA6F3B3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1042988" y="0"/>
            <a:ext cx="8101012" cy="333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9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9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71775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u="none"/>
            </a:lvl1pPr>
          </a:lstStyle>
          <a:p>
            <a:pPr>
              <a:defRPr/>
            </a:pPr>
            <a:fld id="{B9367CDB-C4A2-4008-899F-B805B1A921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29041" name="Picture 17" descr="LOGOMK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80288" y="20638"/>
            <a:ext cx="17446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0" y="0"/>
            <a:ext cx="1042988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083510" y="6353731"/>
            <a:ext cx="3326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0" u="none" dirty="0" smtClean="0"/>
              <a:t>www.marketingdelgolfo.org.mx</a:t>
            </a:r>
            <a:endParaRPr lang="es-ES" sz="1800" b="0" u="none" dirty="0"/>
          </a:p>
        </p:txBody>
      </p:sp>
      <p:sp>
        <p:nvSpPr>
          <p:cNvPr id="8" name="7 CuadroTexto"/>
          <p:cNvSpPr txBox="1"/>
          <p:nvPr/>
        </p:nvSpPr>
        <p:spPr>
          <a:xfrm>
            <a:off x="142844" y="1115900"/>
            <a:ext cx="677108" cy="447334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MX" sz="3200" u="none" dirty="0" smtClean="0">
                <a:solidFill>
                  <a:schemeClr val="accent3"/>
                </a:solidFill>
                <a:latin typeface="Agency FB" pitchFamily="34" charset="0"/>
                <a:ea typeface="Cambria Math" pitchFamily="18" charset="0"/>
                <a:cs typeface="Lucida Sans" pitchFamily="34" charset="0"/>
              </a:rPr>
              <a:t>MUNICIPIO DE MINATITLAN, VER.</a:t>
            </a:r>
            <a:endParaRPr lang="es-MX" sz="3200" u="none" dirty="0">
              <a:solidFill>
                <a:schemeClr val="accent3"/>
              </a:solidFill>
              <a:latin typeface="Agency FB" pitchFamily="34" charset="0"/>
              <a:ea typeface="Cambria Math" pitchFamily="18" charset="0"/>
              <a:cs typeface="Lucida San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3" r:id="rId2"/>
    <p:sldLayoutId id="2147483762" r:id="rId3"/>
    <p:sldLayoutId id="2147483761" r:id="rId4"/>
    <p:sldLayoutId id="2147483760" r:id="rId5"/>
    <p:sldLayoutId id="2147483759" r:id="rId6"/>
    <p:sldLayoutId id="2147483758" r:id="rId7"/>
    <p:sldLayoutId id="2147483757" r:id="rId8"/>
    <p:sldLayoutId id="2147483756" r:id="rId9"/>
    <p:sldLayoutId id="2147483755" r:id="rId10"/>
    <p:sldLayoutId id="2147483754" r:id="rId11"/>
    <p:sldLayoutId id="214748375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2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10" Type="http://schemas.openxmlformats.org/officeDocument/2006/relationships/chart" Target="../charts/chart15.xml"/><Relationship Id="rId4" Type="http://schemas.openxmlformats.org/officeDocument/2006/relationships/chart" Target="../charts/chart9.xml"/><Relationship Id="rId9" Type="http://schemas.openxmlformats.org/officeDocument/2006/relationships/chart" Target="../charts/char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3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195321-F901-44DA-8C87-28483227B335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121731" name="Rectangle 3"/>
          <p:cNvSpPr>
            <a:spLocks noChangeArrowheads="1"/>
          </p:cNvSpPr>
          <p:nvPr/>
        </p:nvSpPr>
        <p:spPr bwMode="auto">
          <a:xfrm>
            <a:off x="911310" y="2636912"/>
            <a:ext cx="828092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320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Encuesta de Opinión Ciudadana realizada </a:t>
            </a:r>
            <a:r>
              <a:rPr lang="es-MX" sz="320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en el sur de </a:t>
            </a:r>
            <a:r>
              <a:rPr lang="es-MX" sz="320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V</a:t>
            </a:r>
            <a:r>
              <a:rPr lang="es-MX" sz="320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eracruz</a:t>
            </a:r>
            <a:r>
              <a:rPr lang="es-MX" sz="320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, (</a:t>
            </a:r>
            <a:r>
              <a:rPr lang="es-MX" sz="320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 </a:t>
            </a:r>
            <a:r>
              <a:rPr lang="es-MX" sz="320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Acayucan, </a:t>
            </a:r>
            <a:r>
              <a:rPr lang="es-MX" sz="3200" u="none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Jaltipan</a:t>
            </a:r>
            <a:r>
              <a:rPr lang="es-MX" sz="320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, </a:t>
            </a:r>
            <a:r>
              <a:rPr lang="es-MX" sz="3200" u="none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Cosoleacaque,Coatzacoalcos</a:t>
            </a:r>
            <a:r>
              <a:rPr lang="es-MX" sz="320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, Las Choapas  y Minatitlán, Ver</a:t>
            </a:r>
            <a:r>
              <a:rPr lang="es-MX" sz="380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.)</a:t>
            </a:r>
            <a:endParaRPr lang="es-MX" sz="3800" u="none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badi MT Condensed Extra Bold" pitchFamily="34" charset="0"/>
            </a:endParaRPr>
          </a:p>
          <a:p>
            <a:pPr algn="ctr">
              <a:defRPr/>
            </a:pPr>
            <a:endParaRPr lang="es-MX" sz="3800" u="none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badi MT Condensed Extra Bold" pitchFamily="34" charset="0"/>
            </a:endParaRPr>
          </a:p>
          <a:p>
            <a:pPr algn="ctr">
              <a:defRPr/>
            </a:pPr>
            <a:r>
              <a:rPr lang="es-MX" sz="380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>15 de Diciembre de 2017.</a:t>
            </a:r>
            <a:r>
              <a:rPr lang="es-MX" sz="380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  <a:t/>
            </a:r>
            <a:br>
              <a:rPr lang="es-MX" sz="380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badi MT Condensed Extra Bold" pitchFamily="34" charset="0"/>
              </a:rPr>
            </a:br>
            <a:endParaRPr lang="es-ES" sz="3800" u="none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badi MT Condensed Extra Bold" pitchFamily="34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812088" y="5973763"/>
            <a:ext cx="1008062" cy="7207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021532" y="6165851"/>
            <a:ext cx="3672408" cy="504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/>
          </a:p>
        </p:txBody>
      </p:sp>
      <p:sp>
        <p:nvSpPr>
          <p:cNvPr id="2121751" name="Line 23"/>
          <p:cNvSpPr>
            <a:spLocks noChangeShapeType="1"/>
          </p:cNvSpPr>
          <p:nvPr/>
        </p:nvSpPr>
        <p:spPr bwMode="auto">
          <a:xfrm>
            <a:off x="2051050" y="4005263"/>
            <a:ext cx="59769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endParaRPr lang="es-ES"/>
          </a:p>
        </p:txBody>
      </p:sp>
      <p:sp>
        <p:nvSpPr>
          <p:cNvPr id="15366" name="7 CuadroTexto"/>
          <p:cNvSpPr txBox="1">
            <a:spLocks noChangeArrowheads="1"/>
          </p:cNvSpPr>
          <p:nvPr/>
        </p:nvSpPr>
        <p:spPr bwMode="auto">
          <a:xfrm>
            <a:off x="2143125" y="5847358"/>
            <a:ext cx="560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u="none" dirty="0">
                <a:solidFill>
                  <a:srgbClr val="002060"/>
                </a:solidFill>
              </a:rPr>
              <a:t>http://www.marketingdelgolfo.org.mx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3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20A431-7897-44E8-8928-68DC8706857A}" type="slidenum">
              <a:rPr lang="es-ES" smtClean="0"/>
              <a:pPr/>
              <a:t>2</a:t>
            </a:fld>
            <a:endParaRPr lang="es-ES" smtClean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868829"/>
              </p:ext>
            </p:extLst>
          </p:nvPr>
        </p:nvGraphicFramePr>
        <p:xfrm>
          <a:off x="1115616" y="651793"/>
          <a:ext cx="1872208" cy="123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64655" y="332656"/>
            <a:ext cx="791121" cy="39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ES_tradnl" sz="1400" u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Edad</a:t>
            </a:r>
            <a:endParaRPr lang="en-US" sz="14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1654754559"/>
              </p:ext>
            </p:extLst>
          </p:nvPr>
        </p:nvGraphicFramePr>
        <p:xfrm>
          <a:off x="5278526" y="716698"/>
          <a:ext cx="2577715" cy="1661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5365055" y="301551"/>
            <a:ext cx="2519313" cy="39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ES_tradnl" sz="14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Principales problemas</a:t>
            </a:r>
            <a:endParaRPr lang="en-US" sz="14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7" name="16 Gráfico"/>
          <p:cNvGraphicFramePr/>
          <p:nvPr>
            <p:extLst>
              <p:ext uri="{D42A27DB-BD31-4B8C-83A1-F6EECF244321}">
                <p14:modId xmlns:p14="http://schemas.microsoft.com/office/powerpoint/2010/main" val="1627891821"/>
              </p:ext>
            </p:extLst>
          </p:nvPr>
        </p:nvGraphicFramePr>
        <p:xfrm>
          <a:off x="1043608" y="2852936"/>
          <a:ext cx="277279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207805237"/>
              </p:ext>
            </p:extLst>
          </p:nvPr>
        </p:nvGraphicFramePr>
        <p:xfrm>
          <a:off x="2987824" y="363482"/>
          <a:ext cx="2232248" cy="1769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2 Rectángulo"/>
          <p:cNvSpPr/>
          <p:nvPr/>
        </p:nvSpPr>
        <p:spPr>
          <a:xfrm>
            <a:off x="1043608" y="2492896"/>
            <a:ext cx="2862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MX" sz="1400" u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 medio de información</a:t>
            </a:r>
            <a:endParaRPr lang="en-US" sz="14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943133"/>
              </p:ext>
            </p:extLst>
          </p:nvPr>
        </p:nvGraphicFramePr>
        <p:xfrm>
          <a:off x="3923928" y="2800673"/>
          <a:ext cx="2277698" cy="1636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20 Rectángulo"/>
          <p:cNvSpPr/>
          <p:nvPr/>
        </p:nvSpPr>
        <p:spPr>
          <a:xfrm>
            <a:off x="3981690" y="2492896"/>
            <a:ext cx="2862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MX" sz="14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Cuenta con redes Sociales</a:t>
            </a:r>
            <a:endParaRPr lang="en-US" sz="14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838704"/>
              </p:ext>
            </p:extLst>
          </p:nvPr>
        </p:nvGraphicFramePr>
        <p:xfrm>
          <a:off x="6732240" y="2800673"/>
          <a:ext cx="1987154" cy="163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3" name="22 Rectángulo"/>
          <p:cNvSpPr/>
          <p:nvPr/>
        </p:nvSpPr>
        <p:spPr>
          <a:xfrm>
            <a:off x="7038528" y="2492896"/>
            <a:ext cx="18539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MX" sz="14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Cual utiliza más</a:t>
            </a:r>
            <a:endParaRPr lang="en-US" sz="14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779423"/>
              </p:ext>
            </p:extLst>
          </p:nvPr>
        </p:nvGraphicFramePr>
        <p:xfrm>
          <a:off x="1076150" y="4653136"/>
          <a:ext cx="2429329" cy="199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5" name="24 Rectángulo"/>
          <p:cNvSpPr/>
          <p:nvPr/>
        </p:nvSpPr>
        <p:spPr>
          <a:xfrm>
            <a:off x="1043608" y="4273351"/>
            <a:ext cx="2862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4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Militancia</a:t>
            </a:r>
            <a:r>
              <a:rPr lang="en-US" sz="14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4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</a:t>
            </a:r>
            <a:r>
              <a:rPr lang="en-US" sz="14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4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partidos</a:t>
            </a:r>
            <a:r>
              <a:rPr lang="en-US" sz="14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400" u="none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14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olíticos</a:t>
            </a:r>
            <a:endParaRPr lang="en-US" sz="14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971600" y="326480"/>
            <a:ext cx="4077593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1100" u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 hoy fueran las elecciones para presidente de la republica por que partido o coalición votaría?</a:t>
            </a:r>
            <a:endParaRPr lang="en-US" sz="11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966916" y="1227365"/>
            <a:ext cx="9236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700" i="1" u="none" dirty="0"/>
              <a:t>Preferencia bruta</a:t>
            </a:r>
            <a:endParaRPr lang="es-ES" sz="700" i="1" u="none" dirty="0"/>
          </a:p>
        </p:txBody>
      </p:sp>
      <p:graphicFrame>
        <p:nvGraphicFramePr>
          <p:cNvPr id="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851965"/>
              </p:ext>
            </p:extLst>
          </p:nvPr>
        </p:nvGraphicFramePr>
        <p:xfrm>
          <a:off x="966916" y="1402820"/>
          <a:ext cx="2362673" cy="198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828908"/>
              </p:ext>
            </p:extLst>
          </p:nvPr>
        </p:nvGraphicFramePr>
        <p:xfrm>
          <a:off x="2795087" y="1449264"/>
          <a:ext cx="2016109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059832" y="1249209"/>
            <a:ext cx="1034257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700" i="1" u="none" dirty="0"/>
              <a:t>Preferencia </a:t>
            </a:r>
            <a:r>
              <a:rPr lang="es-MX" sz="700" i="1" u="none" dirty="0" smtClean="0"/>
              <a:t>efectiva</a:t>
            </a:r>
            <a:endParaRPr lang="es-ES" sz="700" i="1" u="none" dirty="0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220072" y="636657"/>
            <a:ext cx="3744415" cy="63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11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 hoy fueran las elecciones para presidente de la republica por quien votaría?</a:t>
            </a:r>
            <a:endParaRPr lang="en-US" sz="11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118394"/>
              </p:ext>
            </p:extLst>
          </p:nvPr>
        </p:nvGraphicFramePr>
        <p:xfrm>
          <a:off x="4798078" y="1427420"/>
          <a:ext cx="2372314" cy="1816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443231"/>
              </p:ext>
            </p:extLst>
          </p:nvPr>
        </p:nvGraphicFramePr>
        <p:xfrm>
          <a:off x="6979137" y="1422104"/>
          <a:ext cx="2304167" cy="1893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5004048" y="1227365"/>
            <a:ext cx="9236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700" i="1" u="none" dirty="0"/>
              <a:t>Preferencia bruta</a:t>
            </a:r>
            <a:endParaRPr lang="es-ES" sz="700" i="1" u="none" dirty="0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096964" y="1249209"/>
            <a:ext cx="1034257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700" i="1" u="none" dirty="0"/>
              <a:t>Preferencia </a:t>
            </a:r>
            <a:r>
              <a:rPr lang="es-MX" sz="700" i="1" u="none" dirty="0" smtClean="0"/>
              <a:t>efectiva</a:t>
            </a:r>
            <a:endParaRPr lang="es-ES" sz="700" i="1" u="none" dirty="0"/>
          </a:p>
        </p:txBody>
      </p:sp>
      <p:graphicFrame>
        <p:nvGraphicFramePr>
          <p:cNvPr id="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688259"/>
              </p:ext>
            </p:extLst>
          </p:nvPr>
        </p:nvGraphicFramePr>
        <p:xfrm>
          <a:off x="1051045" y="4323709"/>
          <a:ext cx="2431220" cy="187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1024547" y="3470626"/>
            <a:ext cx="3763477" cy="80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11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 hoy fueran las elecciones para gobernador del estado por quien votaría?</a:t>
            </a:r>
            <a:endParaRPr lang="en-US" sz="11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987810"/>
              </p:ext>
            </p:extLst>
          </p:nvPr>
        </p:nvGraphicFramePr>
        <p:xfrm>
          <a:off x="3269920" y="4276528"/>
          <a:ext cx="2195953" cy="1960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971600" y="4101810"/>
            <a:ext cx="9236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700" i="1" u="none" dirty="0"/>
              <a:t>Preferencia bruta</a:t>
            </a:r>
            <a:endParaRPr lang="es-ES" sz="700" i="1" u="none" dirty="0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064516" y="4123654"/>
            <a:ext cx="1034257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700" i="1" u="none" dirty="0"/>
              <a:t>Preferencia </a:t>
            </a:r>
            <a:r>
              <a:rPr lang="es-MX" sz="700" i="1" u="none" dirty="0" smtClean="0"/>
              <a:t>efectiva</a:t>
            </a:r>
            <a:endParaRPr lang="es-ES" sz="700" i="1" u="none" dirty="0"/>
          </a:p>
        </p:txBody>
      </p:sp>
      <p:graphicFrame>
        <p:nvGraphicFramePr>
          <p:cNvPr id="4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856398"/>
              </p:ext>
            </p:extLst>
          </p:nvPr>
        </p:nvGraphicFramePr>
        <p:xfrm>
          <a:off x="5004048" y="4129013"/>
          <a:ext cx="2304256" cy="187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5364088" y="3387605"/>
            <a:ext cx="1909026" cy="80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11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Desempeño del Gobernador del Estado</a:t>
            </a:r>
            <a:endParaRPr lang="en-US" sz="11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7380312" y="3387605"/>
            <a:ext cx="1891270" cy="80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1100" u="non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Desempeño del Presidente de la Republica</a:t>
            </a:r>
            <a:endParaRPr lang="en-US" sz="1100" u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477194"/>
              </p:ext>
            </p:extLst>
          </p:nvPr>
        </p:nvGraphicFramePr>
        <p:xfrm>
          <a:off x="7159620" y="4301865"/>
          <a:ext cx="1943201" cy="169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6893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2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6E368E-A936-4FE1-B850-F973C7651E29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476375" y="3403600"/>
            <a:ext cx="6408738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s-ES_tradnl" sz="3600" u="none"/>
              <a:t>Metodología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4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E5B2F5-93E4-4E10-87A0-CBC47BAAB719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56322" name="Text Box 7"/>
          <p:cNvSpPr txBox="1">
            <a:spLocks noChangeArrowheads="1"/>
          </p:cNvSpPr>
          <p:nvPr/>
        </p:nvSpPr>
        <p:spPr bwMode="auto">
          <a:xfrm>
            <a:off x="1285874" y="1268760"/>
            <a:ext cx="760660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1800" u="none" dirty="0"/>
              <a:t>LA PRESENTE ENCUESTA DE OPINION CIUDADANA, SE EFECTUO EL DIA </a:t>
            </a:r>
            <a:r>
              <a:rPr lang="es-ES" sz="1800" u="none" dirty="0" smtClean="0"/>
              <a:t>15 DE DICIEMBRE DE 2017, EN LOS MUNICIPIOS DE ACAYUCAN, JALTIPAN, COSOLEACAQUE,COATZACOALCOS, LAS CHOAPAS Y MINATITLAN, VER.</a:t>
            </a:r>
          </a:p>
          <a:p>
            <a:pPr algn="just"/>
            <a:endParaRPr lang="es-ES" sz="1800" u="none" dirty="0"/>
          </a:p>
          <a:p>
            <a:pPr algn="just"/>
            <a:r>
              <a:rPr lang="es-ES" sz="1800" u="none" dirty="0"/>
              <a:t>LA MUESTRA </a:t>
            </a:r>
            <a:r>
              <a:rPr lang="es-ES" sz="1800" u="none" dirty="0" smtClean="0"/>
              <a:t>FUE </a:t>
            </a:r>
            <a:r>
              <a:rPr lang="es-ES" sz="1800" u="none" dirty="0"/>
              <a:t>DE 3</a:t>
            </a:r>
            <a:r>
              <a:rPr lang="es-ES" sz="1800" u="none" dirty="0" smtClean="0"/>
              <a:t>52 </a:t>
            </a:r>
            <a:r>
              <a:rPr lang="es-ES" sz="1800" u="none" dirty="0"/>
              <a:t>CIUDADANOS MAYORES DE 18 AÑOS, DE AMBOS SEXOS, CON CREDENCIAL DE ELECTOR Y RADICADOS EN </a:t>
            </a:r>
            <a:r>
              <a:rPr lang="es-ES" sz="1800" u="none" dirty="0" smtClean="0"/>
              <a:t>LOS MUNICIPIOS MENCIONADOS.</a:t>
            </a:r>
            <a:endParaRPr lang="es-ES" sz="1800" u="none" dirty="0"/>
          </a:p>
          <a:p>
            <a:pPr algn="just"/>
            <a:endParaRPr lang="es-ES" sz="1800" u="none" dirty="0"/>
          </a:p>
          <a:p>
            <a:pPr algn="just"/>
            <a:r>
              <a:rPr lang="es-ES" sz="1800" u="none" dirty="0"/>
              <a:t>LA ENCUESTA SE REALIZO RESPETANDO LA PROPORCION POBLACIONAL </a:t>
            </a:r>
            <a:r>
              <a:rPr lang="es-ES" sz="1800" u="none" dirty="0" smtClean="0"/>
              <a:t>DE LOS MUNICIPIOS.</a:t>
            </a:r>
            <a:endParaRPr lang="es-ES" sz="1800" u="none" dirty="0"/>
          </a:p>
          <a:p>
            <a:pPr algn="just"/>
            <a:endParaRPr lang="es-ES" sz="1800" u="none" dirty="0"/>
          </a:p>
          <a:p>
            <a:pPr algn="just"/>
            <a:r>
              <a:rPr lang="es-ES" sz="1800" u="none" dirty="0"/>
              <a:t>LOS RESULTADOS ESTAN DADOS A NIVEL MUESTRAL Y SON REPRESENTATIVOS DE LA CIUDADANIA RADICADA EN </a:t>
            </a:r>
            <a:r>
              <a:rPr lang="es-ES" sz="1800" u="none" dirty="0" smtClean="0"/>
              <a:t>ESTOS MUNICIPIOS, </a:t>
            </a:r>
            <a:r>
              <a:rPr lang="es-ES" sz="1800" u="none" dirty="0"/>
              <a:t>EL MARGEN DE ERROR ESTIMADO ES DE MAS, MENOS 3.5 POR CIENTO Y UN NIVEL DE CONFIANZA DE 95 POR CIENTO.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s">
  <a:themeElements>
    <a:clrScheme name="Cap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p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21017</TotalTime>
  <Words>259</Words>
  <Application>Microsoft Office PowerPoint</Application>
  <PresentationFormat>Presentación en pantalla (4:3)</PresentationFormat>
  <Paragraphs>55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Capas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Arcop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Rafael Giménez Valdés</dc:creator>
  <cp:lastModifiedBy>gomezlarios@hotmail.com</cp:lastModifiedBy>
  <cp:revision>4925</cp:revision>
  <dcterms:created xsi:type="dcterms:W3CDTF">2003-12-28T19:03:09Z</dcterms:created>
  <dcterms:modified xsi:type="dcterms:W3CDTF">2017-12-20T23:25:46Z</dcterms:modified>
</cp:coreProperties>
</file>